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804" r:id="rId3"/>
    <p:sldMasterId id="2147483816" r:id="rId4"/>
    <p:sldMasterId id="2147483840" r:id="rId5"/>
    <p:sldMasterId id="2147483852" r:id="rId6"/>
    <p:sldMasterId id="2147483864" r:id="rId7"/>
    <p:sldMasterId id="2147483888" r:id="rId8"/>
    <p:sldMasterId id="2147483912" r:id="rId9"/>
    <p:sldMasterId id="2147483948" r:id="rId10"/>
    <p:sldMasterId id="2147483960" r:id="rId11"/>
    <p:sldMasterId id="2147483972" r:id="rId12"/>
    <p:sldMasterId id="2147483984" r:id="rId13"/>
  </p:sldMasterIdLst>
  <p:notesMasterIdLst>
    <p:notesMasterId r:id="rId42"/>
  </p:notesMasterIdLst>
  <p:handoutMasterIdLst>
    <p:handoutMasterId r:id="rId43"/>
  </p:handoutMasterIdLst>
  <p:sldIdLst>
    <p:sldId id="256" r:id="rId14"/>
    <p:sldId id="270" r:id="rId15"/>
    <p:sldId id="274" r:id="rId16"/>
    <p:sldId id="275" r:id="rId17"/>
    <p:sldId id="278" r:id="rId18"/>
    <p:sldId id="277" r:id="rId19"/>
    <p:sldId id="280" r:id="rId20"/>
    <p:sldId id="284" r:id="rId21"/>
    <p:sldId id="281" r:id="rId22"/>
    <p:sldId id="304" r:id="rId23"/>
    <p:sldId id="282" r:id="rId24"/>
    <p:sldId id="308" r:id="rId25"/>
    <p:sldId id="306" r:id="rId26"/>
    <p:sldId id="286" r:id="rId27"/>
    <p:sldId id="301" r:id="rId28"/>
    <p:sldId id="302" r:id="rId29"/>
    <p:sldId id="288" r:id="rId30"/>
    <p:sldId id="289" r:id="rId31"/>
    <p:sldId id="309" r:id="rId32"/>
    <p:sldId id="290" r:id="rId33"/>
    <p:sldId id="291" r:id="rId34"/>
    <p:sldId id="276" r:id="rId35"/>
    <p:sldId id="295" r:id="rId36"/>
    <p:sldId id="298" r:id="rId37"/>
    <p:sldId id="293" r:id="rId38"/>
    <p:sldId id="310" r:id="rId39"/>
    <p:sldId id="313" r:id="rId40"/>
    <p:sldId id="258" r:id="rId41"/>
  </p:sldIdLst>
  <p:sldSz cx="9144000" cy="6858000" type="screen4x3"/>
  <p:notesSz cx="6797675" cy="98742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71" autoAdjust="0"/>
  </p:normalViewPr>
  <p:slideViewPr>
    <p:cSldViewPr>
      <p:cViewPr varScale="1">
        <p:scale>
          <a:sx n="91" d="100"/>
          <a:sy n="91" d="100"/>
        </p:scale>
        <p:origin x="-22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55048297989186"/>
          <c:y val="9.8547703883335308E-2"/>
          <c:w val="0.67260216993425348"/>
          <c:h val="0.70386758838678465"/>
        </c:manualLayout>
      </c:layout>
      <c:bubbleChart>
        <c:varyColors val="0"/>
        <c:ser>
          <c:idx val="1"/>
          <c:order val="0"/>
          <c:tx>
            <c:v>Market size - population (Million)</c:v>
          </c:tx>
          <c:spPr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hu-HU" sz="1200" b="1">
                        <a:solidFill>
                          <a:schemeClr val="bg1"/>
                        </a:solidFill>
                      </a:rPr>
                      <a:t>EU 28</a:t>
                    </a:r>
                    <a:endParaRPr lang="en-US" sz="1200" b="1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hu-HU" sz="1200" b="1">
                        <a:solidFill>
                          <a:schemeClr val="bg1"/>
                        </a:solidFill>
                      </a:rPr>
                      <a:t>CHINA</a:t>
                    </a:r>
                    <a:endParaRPr lang="en-US" sz="1200" b="1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Munka1!$N$34:$N$35</c:f>
              <c:numCache>
                <c:formatCode>General</c:formatCode>
                <c:ptCount val="2"/>
                <c:pt idx="0">
                  <c:v>34865.177701984125</c:v>
                </c:pt>
                <c:pt idx="1">
                  <c:v>9060.7649044398549</c:v>
                </c:pt>
              </c:numCache>
            </c:numRef>
          </c:xVal>
          <c:yVal>
            <c:numRef>
              <c:f>Munka1!$M$34:$M$35</c:f>
              <c:numCache>
                <c:formatCode>General</c:formatCode>
                <c:ptCount val="2"/>
                <c:pt idx="0">
                  <c:v>56.077735276614412</c:v>
                </c:pt>
                <c:pt idx="1">
                  <c:v>36.694608876865651</c:v>
                </c:pt>
              </c:numCache>
            </c:numRef>
          </c:yVal>
          <c:bubbleSize>
            <c:numRef>
              <c:f>Munka1!$O$34:$O$35</c:f>
              <c:numCache>
                <c:formatCode>General</c:formatCode>
                <c:ptCount val="2"/>
                <c:pt idx="0">
                  <c:v>507.22310899999991</c:v>
                </c:pt>
                <c:pt idx="1">
                  <c:v>1354.04</c:v>
                </c:pt>
              </c:numCache>
            </c:numRef>
          </c:bubbleSize>
          <c:bubble3D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53822336"/>
        <c:axId val="153824256"/>
      </c:bubbleChart>
      <c:valAx>
        <c:axId val="153822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r>
                  <a:rPr lang="hu-HU" sz="1400" b="1">
                    <a:solidFill>
                      <a:srgbClr val="002060"/>
                    </a:solidFill>
                  </a:rPr>
                  <a:t>GDP (PPP) per capita </a:t>
                </a:r>
              </a:p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r>
                  <a:rPr lang="hu-HU" sz="1400" b="1">
                    <a:solidFill>
                      <a:srgbClr val="002060"/>
                    </a:solidFill>
                  </a:rPr>
                  <a:t>(USD)</a:t>
                </a:r>
              </a:p>
            </c:rich>
          </c:tx>
          <c:layout>
            <c:manualLayout>
              <c:xMode val="edge"/>
              <c:yMode val="edge"/>
              <c:x val="0.3825332581090915"/>
              <c:y val="0.893505921515908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53824256"/>
        <c:crosses val="autoZero"/>
        <c:crossBetween val="midCat"/>
      </c:valAx>
      <c:valAx>
        <c:axId val="153824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r>
                  <a:rPr lang="hu-HU" sz="1400">
                    <a:solidFill>
                      <a:srgbClr val="002060"/>
                    </a:solidFill>
                  </a:rPr>
                  <a:t>Household consumption expenditure</a:t>
                </a:r>
              </a:p>
              <a:p>
                <a:pPr>
                  <a:defRPr sz="1400">
                    <a:solidFill>
                      <a:srgbClr val="002060"/>
                    </a:solidFill>
                  </a:defRPr>
                </a:pPr>
                <a:r>
                  <a:rPr lang="hu-HU" sz="1400">
                    <a:solidFill>
                      <a:srgbClr val="002060"/>
                    </a:solidFill>
                  </a:rPr>
                  <a:t> (% of GDP)</a:t>
                </a:r>
              </a:p>
            </c:rich>
          </c:tx>
          <c:layout>
            <c:manualLayout>
              <c:xMode val="edge"/>
              <c:yMode val="edge"/>
              <c:x val="5.4817213268902138E-3"/>
              <c:y val="0.118108187696050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382233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hu-HU"/>
          </a:p>
        </c:txPr>
      </c:legendEntry>
      <c:layout>
        <c:manualLayout>
          <c:xMode val="edge"/>
          <c:yMode val="edge"/>
          <c:x val="0.78927692811381711"/>
          <c:y val="0.38983176311938245"/>
          <c:w val="0.20324192619676493"/>
          <c:h val="0.19962399464084316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</a:defRPr>
          </a:pPr>
          <a:endParaRPr lang="hu-H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3D7E3-9939-44A7-B084-7F7F0ABCA7E3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3172D-3C35-47CA-9C80-FCFEADD8AD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09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0B7FB-06EF-4A19-8C75-3C5A379746C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843EE-46E4-4FD5-B0C6-A1D5951B32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649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27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endParaRPr kumimoji="0" lang="hu-H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Implementation of foreign economic strategy and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promotion, attracting foreign investors to Hungary, collecting investment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Supporting reinvestment of companies already settled in Hungary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843EE-46E4-4FD5-B0C6-A1D5951B32E9}" type="slidenum">
              <a:rPr lang="hu-HU" smtClean="0">
                <a:solidFill>
                  <a:prstClr val="black"/>
                </a:solidFill>
              </a:rPr>
              <a:pPr/>
              <a:t>10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4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28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08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872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22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910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366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795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972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386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585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73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53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732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889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05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975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056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799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30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363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324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17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634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744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039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692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91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024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8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4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699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954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03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11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748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602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920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059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86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10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667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444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968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99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44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81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54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1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9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52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60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6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8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6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8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86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9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4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6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4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8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86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9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48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6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6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4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8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86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9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4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6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8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6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4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4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8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866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9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4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8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6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4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4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181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86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904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3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18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46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24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79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779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234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259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40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2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086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872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22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91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366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795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97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38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809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5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/>
              <a:t>2015.03.24.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0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9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9E1F-D632-4F65-BAF4-1B30F403C27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2015.03.24.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4076-8EF2-42F9-B7C4-7ED1ADB629F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google.co.uk/url?sa=i&amp;rct=j&amp;q=electronics+picture&amp;source=images&amp;cd=&amp;cad=rja&amp;docid=v3Yifkqp4p00PM&amp;tbnid=RUcQ7SxHwWu5hM:&amp;ved=0CAUQjRw&amp;url=http://www.tkjelectronics.dk/&amp;ei=ggxxUcH8N4jysga594CQAw&amp;bvm=bv.45373924,d.bGE&amp;psig=AFQjCNET3X88rKhv7mlAuI4Z7xhs6-ys3w&amp;ust=136644963944265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://www.google.co.uk/url?sa=i&amp;rct=j&amp;q=picture+pharmaceutical&amp;source=images&amp;cd=&amp;cad=rja&amp;docid=XQ4kCPNr4sRpqM&amp;tbnid=wFl3lAAy1oNgfM:&amp;ved=0CAUQjRw&amp;url=http://www.northplains.com/corporate-marketing/digital-asset-management-for-pharmaceutical/&amp;ei=BrY5UaDaMIbPsgbklYC4Cw&amp;bvm=bv.43287494,d.ZG4&amp;psig=AFQjCNHc9hmxeqXuIUVijWAug8Fusil5Rg&amp;ust=136282302786506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bodocs@hipa.hu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diintelligence.com/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372200" y="2204864"/>
            <a:ext cx="2771800" cy="288032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Hungary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: a </a:t>
            </a:r>
            <a:r>
              <a:rPr lang="hu-HU" sz="2400" b="1" dirty="0" err="1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proven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hu-HU" sz="2400" b="1" dirty="0" err="1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location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hu-HU" sz="2400" b="1" dirty="0" err="1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for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hu-HU" sz="2400" b="1" dirty="0" err="1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</a:t>
            </a:r>
            <a:r>
              <a:rPr lang="hu-HU" sz="2400" b="1" dirty="0" err="1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hinese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hu-HU" sz="2400" b="1" dirty="0" err="1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investments</a:t>
            </a:r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b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hu-HU" sz="2400" b="1" dirty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hu-HU" sz="2400" b="1" dirty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hu-H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hu-H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Róbert Bödőcs</a:t>
            </a:r>
            <a:br>
              <a:rPr lang="hu-H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</a:t>
            </a:r>
            <a:r>
              <a:rPr lang="hu-H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hu-H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26735" y="1101505"/>
            <a:ext cx="464893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Automotive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OEM’s: Daimler, Audi, Suzuki, Opel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TIER 1: 15 of the top 20 are present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sector gives 21 percent of the total Hungarian export.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Electronics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Hungary is the largest electronics producer in Central and Eastern Europe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285750" lvl="0" indent="-285750" defTabSz="457200">
              <a:buFont typeface="Arial" pitchFamily="34" charset="0"/>
              <a:buChar char="•"/>
            </a:pPr>
            <a:r>
              <a:rPr lang="en-US" kern="0" dirty="0" smtClean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Success stories: Bosch, Huawei, Samsung, Infineon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Picture 2" descr="http://www.tkjelectronics.dk/images/content/services_fron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25" y="3794550"/>
            <a:ext cx="21336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lazs.szungert\Downloads\letöltés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25" y="1641042"/>
            <a:ext cx="2133600" cy="15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65355" y="188640"/>
            <a:ext cx="86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1F497D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Major manufacturing industries in Hungary </a:t>
            </a:r>
            <a:endParaRPr lang="en-US" sz="2800" b="1" dirty="0">
              <a:solidFill>
                <a:srgbClr val="1F497D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0" y="1094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nowledge-based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industries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service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sectors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Hungary</a:t>
            </a:r>
            <a:endParaRPr lang="hu-H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67024" y="865472"/>
            <a:ext cx="374441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Shared</a:t>
            </a:r>
            <a:r>
              <a:rPr lang="hu-H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Service </a:t>
            </a:r>
            <a:r>
              <a:rPr lang="hu-H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Centres</a:t>
            </a:r>
            <a:endParaRPr 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hu-HU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Booming sector with around 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SSCs already operating in the country</a:t>
            </a:r>
            <a:endParaRPr lang="hu-H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Budapest is a </a:t>
            </a:r>
            <a:r>
              <a:rPr lang="hu-H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proven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location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SSCs</a:t>
            </a:r>
            <a:endParaRPr lang="hu-H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hu-H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99127" y="2996952"/>
            <a:ext cx="388021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Life </a:t>
            </a:r>
            <a:r>
              <a:rPr lang="hu-H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sciences</a:t>
            </a:r>
            <a:endParaRPr 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hu-HU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History of over 100 years in pharmaceutical manufacturing</a:t>
            </a:r>
            <a:endParaRPr lang="hu-H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noProof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Approximately 250 research and educational institutes related to biotech</a:t>
            </a:r>
          </a:p>
          <a:p>
            <a:endParaRPr lang="en-US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hu-HU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http://www.northplains.com/wp-content/uploads/2012/10/pharmaceutica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0" y="5182886"/>
            <a:ext cx="2554968" cy="8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81" y="5182886"/>
            <a:ext cx="1680076" cy="84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70" y="5182886"/>
            <a:ext cx="1770394" cy="85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577"/>
            <a:ext cx="1954573" cy="138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4961340" y="865472"/>
            <a:ext cx="374441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ICT</a:t>
            </a:r>
          </a:p>
          <a:p>
            <a:endParaRPr lang="hu-HU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Outstanding cooperation between educational institutions and companies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Growing number of data centers</a:t>
            </a:r>
          </a:p>
          <a:p>
            <a:endParaRPr lang="hu-H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991949" y="2996952"/>
            <a:ext cx="374441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Logistics</a:t>
            </a:r>
            <a:endParaRPr 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hu-HU" sz="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trategic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position in the heart of the continent</a:t>
            </a:r>
            <a:endParaRPr lang="hu-H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Highly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developed</a:t>
            </a:r>
            <a:r>
              <a:rPr lang="hu-H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transport</a:t>
            </a:r>
            <a:r>
              <a:rPr lang="hu-H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infrastructure</a:t>
            </a:r>
            <a:r>
              <a:rPr lang="hu-H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28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989934" y="188640"/>
            <a:ext cx="725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Food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industry</a:t>
            </a:r>
            <a:endParaRPr lang="hu-H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artalom helye 5"/>
          <p:cNvSpPr>
            <a:spLocks noGrp="1"/>
          </p:cNvSpPr>
          <p:nvPr>
            <p:ph idx="1"/>
          </p:nvPr>
        </p:nvSpPr>
        <p:spPr>
          <a:xfrm>
            <a:off x="251520" y="980728"/>
            <a:ext cx="6635080" cy="48245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Abundant raw material supply from high quality agricultural products</a:t>
            </a:r>
            <a:endParaRPr lang="hu-HU" sz="2600" kern="0" dirty="0">
              <a:solidFill>
                <a:srgbClr val="1F497D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0">
              <a:spcBef>
                <a:spcPts val="1800"/>
              </a:spcBef>
              <a:spcAft>
                <a:spcPts val="1800"/>
              </a:spcAft>
            </a:pP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Food-processing sector is among the most modern</a:t>
            </a:r>
            <a:b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 CEE with a significant foreign investment stock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126</a:t>
            </a:r>
            <a:r>
              <a:rPr lang="hu-HU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</a:t>
            </a: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000 people are employed in the Hungarian food sector</a:t>
            </a:r>
            <a:r>
              <a:rPr lang="hu-HU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– </a:t>
            </a:r>
            <a:r>
              <a:rPr lang="hu-HU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biggest</a:t>
            </a:r>
            <a:r>
              <a:rPr lang="hu-HU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within</a:t>
            </a:r>
            <a:r>
              <a:rPr lang="hu-HU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manufacturing</a:t>
            </a:r>
            <a:r>
              <a:rPr lang="hu-HU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industry</a:t>
            </a:r>
            <a:endParaRPr lang="en-US" sz="2600" kern="0" dirty="0">
              <a:solidFill>
                <a:srgbClr val="1F497D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Excellent infrastructure for food storage and transportation</a:t>
            </a:r>
            <a:endParaRPr lang="hu-HU" sz="2600" kern="0" dirty="0">
              <a:solidFill>
                <a:srgbClr val="1F497D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Major foreign  investors: Nestlé, Unilever, Kraft Foods, </a:t>
            </a:r>
            <a:r>
              <a:rPr lang="en-US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CocaCola</a:t>
            </a: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Mars, Heineken, Bunge, </a:t>
            </a:r>
            <a:r>
              <a:rPr lang="en-US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Chio</a:t>
            </a: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US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Pepsico</a:t>
            </a: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Sara Lee, Kerry ingredients, </a:t>
            </a:r>
            <a:r>
              <a:rPr lang="en-US" sz="2600" kern="0" dirty="0" err="1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Haribo</a:t>
            </a:r>
            <a:r>
              <a:rPr lang="en-US" sz="2600" kern="0" dirty="0">
                <a:solidFill>
                  <a:srgbClr val="1F497D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Nissin Foods</a:t>
            </a:r>
          </a:p>
          <a:p>
            <a:endParaRPr lang="hu-HU" sz="1600" dirty="0" smtClean="0">
              <a:solidFill>
                <a:srgbClr val="002060"/>
              </a:solidFill>
              <a:cs typeface="Arial" pitchFamily="34" charset="0"/>
            </a:endParaRPr>
          </a:p>
          <a:p>
            <a:endParaRPr lang="hu-HU" sz="1600" dirty="0">
              <a:latin typeface="Arial" pitchFamily="34" charset="0"/>
              <a:cs typeface="Arial" pitchFamily="34" charset="0"/>
            </a:endParaRPr>
          </a:p>
          <a:p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66" y="1268760"/>
            <a:ext cx="2220838" cy="1243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03" y="2924944"/>
            <a:ext cx="2182763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20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95" y="2703259"/>
            <a:ext cx="1668955" cy="88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81657" y="1645167"/>
            <a:ext cx="5889462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 err="1" smtClean="0">
                <a:solidFill>
                  <a:srgbClr val="1F497D"/>
                </a:solidFill>
                <a:latin typeface="Arial" charset="0"/>
              </a:rPr>
              <a:t>Alumetal</a:t>
            </a:r>
            <a:r>
              <a:rPr lang="en-US" altLang="hu-HU" sz="2000" b="1" dirty="0" smtClean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hu-HU" sz="2000" i="1" dirty="0" smtClean="0">
                <a:solidFill>
                  <a:srgbClr val="1F497D"/>
                </a:solidFill>
                <a:latin typeface="Arial" charset="0"/>
              </a:rPr>
              <a:t>(30 m EUR; 150 jobs)</a:t>
            </a:r>
            <a:endParaRPr lang="hu-HU" altLang="hu-HU" sz="2000" i="1" dirty="0" smtClean="0">
              <a:solidFill>
                <a:srgbClr val="1F497D"/>
              </a:solidFill>
              <a:latin typeface="Arial" charset="0"/>
            </a:endParaRP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Apollo </a:t>
            </a:r>
            <a:r>
              <a:rPr lang="en-US" altLang="hu-HU" sz="2000" b="1" dirty="0" err="1">
                <a:solidFill>
                  <a:srgbClr val="1F497D"/>
                </a:solidFill>
                <a:latin typeface="Arial" charset="0"/>
              </a:rPr>
              <a:t>Tyres</a:t>
            </a: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(475 m EUR;975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Computacenter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 (220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 err="1">
                <a:solidFill>
                  <a:srgbClr val="1F497D"/>
                </a:solidFill>
                <a:latin typeface="Arial" charset="0"/>
              </a:rPr>
              <a:t>Ecosolifer</a:t>
            </a: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(23,5 m EUR; 100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Emirates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 (300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GE SSC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( 53,90 m EUR; 1300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Honeywell</a:t>
            </a:r>
            <a:r>
              <a:rPr lang="en-US" altLang="hu-HU" sz="2000" b="1" i="1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(10 m EUR; 109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Nokia Networks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(10 m EUR; 150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 err="1">
                <a:solidFill>
                  <a:srgbClr val="1F497D"/>
                </a:solidFill>
                <a:latin typeface="Arial" charset="0"/>
              </a:rPr>
              <a:t>Pactera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(11,50 m EUR; 230 jobs)</a:t>
            </a:r>
            <a:endParaRPr lang="en-US" altLang="hu-HU" sz="2000" dirty="0">
              <a:solidFill>
                <a:srgbClr val="1F497D"/>
              </a:solidFill>
              <a:latin typeface="Arial" charset="0"/>
            </a:endParaRPr>
          </a:p>
          <a:p>
            <a:pPr defTabSz="457200">
              <a:spcBef>
                <a:spcPct val="20000"/>
              </a:spcBef>
              <a:buFontTx/>
              <a:buChar char="•"/>
            </a:pPr>
            <a:r>
              <a:rPr lang="en-US" altLang="hu-HU" sz="2000" b="1" dirty="0">
                <a:solidFill>
                  <a:srgbClr val="1F497D"/>
                </a:solidFill>
                <a:latin typeface="Arial" charset="0"/>
              </a:rPr>
              <a:t>Samsonite </a:t>
            </a:r>
            <a:r>
              <a:rPr lang="en-US" altLang="hu-HU" sz="2000" i="1" dirty="0">
                <a:solidFill>
                  <a:srgbClr val="1F497D"/>
                </a:solidFill>
                <a:latin typeface="Arial" charset="0"/>
              </a:rPr>
              <a:t>(8 m EUR; 110 jobs)</a:t>
            </a:r>
          </a:p>
          <a:p>
            <a:pPr defTabSz="457200">
              <a:spcBef>
                <a:spcPct val="20000"/>
              </a:spcBef>
              <a:buFontTx/>
              <a:buChar char="•"/>
            </a:pPr>
            <a:endParaRPr lang="en-US" altLang="hu-HU" sz="2000" i="1" dirty="0" smtClean="0">
              <a:solidFill>
                <a:srgbClr val="1F497D"/>
              </a:solidFill>
              <a:latin typeface="Arial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00" y="5248133"/>
            <a:ext cx="1814310" cy="4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23" y="1551954"/>
            <a:ext cx="1442278" cy="10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47" y="4623658"/>
            <a:ext cx="1965854" cy="87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00" y="2643891"/>
            <a:ext cx="1656679" cy="1191646"/>
          </a:xfrm>
          <a:prstGeom prst="rect">
            <a:avLst/>
          </a:prstGeom>
        </p:spPr>
      </p:pic>
      <p:pic>
        <p:nvPicPr>
          <p:cNvPr id="28" name="Picture 2" descr="http://www.hdicon.com/wp-content/uploads/2010/11/apollo_20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50" y="1476021"/>
            <a:ext cx="2093566" cy="17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Kép 28" descr="https://encrypted-tbn2.gstatic.com/images?q=tbn:ANd9GcTC1Eg3rg74hhj3sU1t-bIzSgK0WcWZlCFvlNGq3QRD9XbetB0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6" y="4444343"/>
            <a:ext cx="1470917" cy="58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11"/>
          <a:srcRect t="11476" b="39022"/>
          <a:stretch/>
        </p:blipFill>
        <p:spPr>
          <a:xfrm>
            <a:off x="4917803" y="1299590"/>
            <a:ext cx="2306632" cy="691153"/>
          </a:xfrm>
          <a:prstGeom prst="rect">
            <a:avLst/>
          </a:prstGeom>
        </p:spPr>
      </p:pic>
      <p:pic>
        <p:nvPicPr>
          <p:cNvPr id="31" name="Picture 4" descr="http://www.honeywellnow.com/wp-content/uploads/2014/07/Red-Hwell-Log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b="19791"/>
          <a:stretch/>
        </p:blipFill>
        <p:spPr bwMode="auto">
          <a:xfrm>
            <a:off x="5054596" y="3718648"/>
            <a:ext cx="1591510" cy="6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zövegdoboz 31"/>
          <p:cNvSpPr txBox="1"/>
          <p:nvPr/>
        </p:nvSpPr>
        <p:spPr>
          <a:xfrm>
            <a:off x="251459" y="169184"/>
            <a:ext cx="868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Main positive decisions in 2014 </a:t>
            </a:r>
            <a:endParaRPr lang="en-US" sz="28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67" y="3727398"/>
            <a:ext cx="896260" cy="89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66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/>
          </p:cNvSpPr>
          <p:nvPr/>
        </p:nvSpPr>
        <p:spPr>
          <a:xfrm>
            <a:off x="499127" y="3035056"/>
            <a:ext cx="7200000" cy="6322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ctr">
            <a:noAutofit/>
          </a:bodyPr>
          <a:lstStyle/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hu-HU" sz="2400" b="1" cap="small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Incentives</a:t>
            </a: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06" y="3933056"/>
            <a:ext cx="56007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35982" y="908720"/>
            <a:ext cx="87245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5200" lvl="2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grants</a:t>
            </a:r>
          </a:p>
          <a:p>
            <a:pPr marL="1422400" lvl="3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co-financed tenders </a:t>
            </a:r>
          </a:p>
          <a:p>
            <a:pPr marL="1536700" lvl="4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defRPr/>
            </a:pPr>
            <a:r>
              <a:rPr lang="en-US" sz="2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1422400" lvl="3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subsidy based on the decision of the Hungarian Government (EKD)</a:t>
            </a:r>
          </a:p>
          <a:p>
            <a:pPr marL="965200" lvl="1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tax allowance </a:t>
            </a:r>
            <a:endParaRPr lang="hu-HU" sz="2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5200" lvl="1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Tax </a:t>
            </a: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Allowance</a:t>
            </a:r>
          </a:p>
          <a:p>
            <a:pPr marL="965200" lvl="1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subsidy</a:t>
            </a:r>
            <a:endParaRPr lang="hu-HU" sz="2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5200" lvl="1" indent="-342900" defTabSz="457200">
              <a:lnSpc>
                <a:spcPct val="140000"/>
              </a:lnSpc>
              <a:spcBef>
                <a:spcPct val="0"/>
              </a:spcBef>
              <a:buClr>
                <a:srgbClr val="211A52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establishment</a:t>
            </a:r>
            <a:r>
              <a:rPr lang="hu-HU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  <a:endParaRPr lang="hu-HU" sz="2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0651" y="260648"/>
            <a:ext cx="825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1F497D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Available Incentives</a:t>
            </a:r>
            <a:endParaRPr lang="en-US" sz="2800" b="1" dirty="0">
              <a:solidFill>
                <a:srgbClr val="1F497D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80651" y="169185"/>
            <a:ext cx="825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1F497D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Regional Aid Intensity</a:t>
            </a:r>
            <a:endParaRPr lang="en-US" sz="2800" b="1" dirty="0">
              <a:solidFill>
                <a:srgbClr val="1F497D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3074" name="Picture 2" descr="C:\Users\judit.petis\Desktop\ossz_hipa_map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3" y="1210891"/>
            <a:ext cx="8252876" cy="48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/>
          </p:cNvSpPr>
          <p:nvPr/>
        </p:nvSpPr>
        <p:spPr>
          <a:xfrm>
            <a:off x="499127" y="3035056"/>
            <a:ext cx="7200000" cy="6322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ctr">
            <a:noAutofit/>
          </a:bodyPr>
          <a:lstStyle/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hu-HU" sz="2400" b="1" cap="small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Chinese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Success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Stories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Hungary</a:t>
            </a: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0224" y="128583"/>
            <a:ext cx="86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 as a top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tourists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47771" y="764704"/>
            <a:ext cx="82493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– CEE Touristic Regional Center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founded in Budapest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tasks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relations between China and the CEE region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and share databases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professional forum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Hungary as a top destination for Chinese tourists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dirty="0"/>
          </a:p>
          <a:p>
            <a:pPr lvl="1">
              <a:lnSpc>
                <a:spcPct val="150000"/>
              </a:lnSpc>
            </a:pPr>
            <a:endParaRPr lang="hu-HU" dirty="0" smtClean="0"/>
          </a:p>
          <a:p>
            <a:pPr lvl="1">
              <a:lnSpc>
                <a:spcPct val="150000"/>
              </a:lnSpc>
            </a:pP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3" y="4058021"/>
            <a:ext cx="8180956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3" name="Szövegdoboz 2"/>
          <p:cNvSpPr txBox="1">
            <a:spLocks noChangeArrowheads="1"/>
          </p:cNvSpPr>
          <p:nvPr/>
        </p:nvSpPr>
        <p:spPr bwMode="auto">
          <a:xfrm>
            <a:off x="323528" y="188640"/>
            <a:ext cx="8712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ja-JP" sz="2400" dirty="0">
                <a:solidFill>
                  <a:srgbClr val="002060"/>
                </a:solidFill>
              </a:rPr>
              <a:t>Major </a:t>
            </a:r>
            <a:r>
              <a:rPr lang="hu-HU" altLang="ja-JP" sz="2400" dirty="0" err="1">
                <a:solidFill>
                  <a:srgbClr val="002060"/>
                </a:solidFill>
              </a:rPr>
              <a:t>Chinese</a:t>
            </a:r>
            <a:r>
              <a:rPr lang="hu-HU" altLang="ja-JP" sz="2400" dirty="0">
                <a:solidFill>
                  <a:srgbClr val="002060"/>
                </a:solidFill>
              </a:rPr>
              <a:t> </a:t>
            </a:r>
            <a:r>
              <a:rPr lang="hu-HU" altLang="ja-JP" sz="2400" dirty="0" err="1">
                <a:solidFill>
                  <a:srgbClr val="002060"/>
                </a:solidFill>
              </a:rPr>
              <a:t>Investors</a:t>
            </a:r>
            <a:r>
              <a:rPr lang="hu-HU" altLang="ja-JP" sz="2400" dirty="0">
                <a:solidFill>
                  <a:srgbClr val="002060"/>
                </a:solidFill>
              </a:rPr>
              <a:t> </a:t>
            </a:r>
            <a:r>
              <a:rPr lang="hu-HU" altLang="ja-JP" sz="2400" dirty="0" err="1" smtClean="0">
                <a:solidFill>
                  <a:srgbClr val="002060"/>
                </a:solidFill>
              </a:rPr>
              <a:t>who</a:t>
            </a:r>
            <a:r>
              <a:rPr lang="hu-HU" altLang="ja-JP" sz="2400" dirty="0" smtClean="0">
                <a:solidFill>
                  <a:srgbClr val="002060"/>
                </a:solidFill>
              </a:rPr>
              <a:t> </a:t>
            </a:r>
            <a:r>
              <a:rPr lang="hu-HU" altLang="ja-JP" sz="2400" dirty="0" err="1" smtClean="0">
                <a:solidFill>
                  <a:srgbClr val="002060"/>
                </a:solidFill>
              </a:rPr>
              <a:t>have</a:t>
            </a:r>
            <a:r>
              <a:rPr lang="hu-HU" altLang="ja-JP" sz="2400" dirty="0" smtClean="0">
                <a:solidFill>
                  <a:srgbClr val="002060"/>
                </a:solidFill>
              </a:rPr>
              <a:t> </a:t>
            </a:r>
            <a:r>
              <a:rPr lang="hu-HU" altLang="ja-JP" sz="2400" dirty="0" err="1" smtClean="0">
                <a:solidFill>
                  <a:srgbClr val="002060"/>
                </a:solidFill>
              </a:rPr>
              <a:t>already</a:t>
            </a:r>
            <a:r>
              <a:rPr lang="hu-HU" altLang="ja-JP" sz="2400" dirty="0" smtClean="0">
                <a:solidFill>
                  <a:srgbClr val="002060"/>
                </a:solidFill>
              </a:rPr>
              <a:t> </a:t>
            </a:r>
            <a:r>
              <a:rPr lang="hu-HU" altLang="ja-JP" sz="2400" dirty="0" err="1" smtClean="0">
                <a:solidFill>
                  <a:srgbClr val="002060"/>
                </a:solidFill>
              </a:rPr>
              <a:t>chosen</a:t>
            </a:r>
            <a:r>
              <a:rPr lang="hu-HU" altLang="ja-JP" sz="2400" dirty="0" smtClean="0">
                <a:solidFill>
                  <a:srgbClr val="002060"/>
                </a:solidFill>
              </a:rPr>
              <a:t> Hungary</a:t>
            </a:r>
            <a:endParaRPr lang="hu-HU" altLang="ja-JP" sz="2400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7" y="1333763"/>
            <a:ext cx="7380312" cy="487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7" y="1333763"/>
            <a:ext cx="7380312" cy="487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04" y="3247228"/>
            <a:ext cx="1803087" cy="42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797240"/>
            <a:ext cx="2340025" cy="3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51" y="2317318"/>
            <a:ext cx="1840110" cy="51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3763"/>
            <a:ext cx="1615827" cy="87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6" y="3459262"/>
            <a:ext cx="2362082" cy="54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4" y="5085184"/>
            <a:ext cx="1803087" cy="42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53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6234" y="109784"/>
            <a:ext cx="9301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zh-CN" sz="2800" b="1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Hungary: </a:t>
            </a:r>
            <a:r>
              <a:rPr lang="hu-HU" altLang="zh-CN" sz="2800" b="1" dirty="0" err="1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Regional</a:t>
            </a:r>
            <a:r>
              <a:rPr lang="hu-HU" altLang="zh-CN" sz="2800" b="1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Center </a:t>
            </a:r>
            <a:r>
              <a:rPr lang="hu-HU" altLang="zh-CN" sz="2800" b="1" dirty="0" err="1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</a:t>
            </a:r>
            <a:r>
              <a:rPr lang="hu-HU" altLang="zh-CN" sz="2800" b="1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altLang="zh-CN" sz="28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Chinese</a:t>
            </a:r>
            <a:r>
              <a:rPr lang="hu-HU" altLang="zh-CN" sz="2800" b="1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altLang="zh-CN" sz="28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Investments</a:t>
            </a:r>
            <a:r>
              <a:rPr lang="hu-HU" altLang="zh-CN" sz="2800" b="1" dirty="0" smtClean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altLang="ja-JP" sz="2800" b="1" dirty="0">
              <a:solidFill>
                <a:srgbClr val="1F497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94" y="764704"/>
            <a:ext cx="18954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360748" y="924615"/>
            <a:ext cx="6572250" cy="4996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2200" kern="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</a:pPr>
            <a:r>
              <a:rPr lang="hu-HU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Hungary has </a:t>
            </a: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the biggest Chinese community</a:t>
            </a:r>
            <a:r>
              <a:rPr lang="hu-HU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w</a:t>
            </a:r>
            <a:r>
              <a:rPr lang="en-US" altLang="zh-CN" sz="2200" kern="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ithin</a:t>
            </a: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Central-Eastern Europe</a:t>
            </a:r>
            <a:endParaRPr lang="hu-HU" altLang="zh-CN" sz="2200" kern="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</a:pPr>
            <a:endParaRPr lang="en-US" altLang="zh-CN" sz="2200" kern="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</a:pP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China granted Approved Destination Status (ADS) to Hungary in 2002</a:t>
            </a:r>
          </a:p>
          <a:p>
            <a:pPr marL="0" indent="0">
              <a:lnSpc>
                <a:spcPct val="120000"/>
              </a:lnSpc>
            </a:pP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Bilingual Chinese / Hungarian School in Budapest opened in 2004</a:t>
            </a:r>
          </a:p>
          <a:p>
            <a:pPr marL="0" indent="0">
              <a:lnSpc>
                <a:spcPct val="120000"/>
              </a:lnSpc>
            </a:pP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Bank of China present in Budapest since 2003.</a:t>
            </a:r>
          </a:p>
          <a:p>
            <a:pPr marL="0" indent="0">
              <a:lnSpc>
                <a:spcPct val="120000"/>
              </a:lnSpc>
            </a:pPr>
            <a:r>
              <a:rPr lang="en-US" altLang="zh-CN" sz="2200" kern="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China Investment Promotion Agency, CIPA, MOFCOM set up its European Office in Budapest, February 2010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hu-HU" altLang="zh-CN" sz="1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zh-CN" sz="1800" dirty="0" smtClean="0">
              <a:solidFill>
                <a:schemeClr val="tx2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185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755576" y="347464"/>
            <a:ext cx="8599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story: the operation of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Wanhua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42325" y="836712"/>
            <a:ext cx="6572250" cy="4233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zh-CN" sz="1800" dirty="0" smtClean="0">
              <a:solidFill>
                <a:schemeClr val="tx2"/>
              </a:solidFill>
              <a:ea typeface="SimSun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hu-H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one of the biggest Chinese outbound </a:t>
            </a:r>
            <a:r>
              <a:rPr lang="hu-HU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deals in Europe</a:t>
            </a:r>
            <a:r>
              <a:rPr lang="hu-H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</a:p>
          <a:p>
            <a:pPr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BorsodChem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leading European producer of MDI, TDI, PVC </a:t>
            </a:r>
            <a:r>
              <a:rPr lang="hu-HU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US" altLang="zh-CN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BorsodChem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one of the largest industrial companies in Hungary </a:t>
            </a:r>
            <a:endParaRPr lang="en-US" altLang="zh-CN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hu-HU" altLang="zh-CN" sz="18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hu-HU" altLang="zh-CN" sz="18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1800" dirty="0" smtClean="0">
              <a:solidFill>
                <a:schemeClr val="tx2"/>
              </a:solidFill>
              <a:ea typeface="SimSun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sz="1800" dirty="0" smtClean="0">
              <a:solidFill>
                <a:schemeClr val="tx2"/>
              </a:solidFill>
              <a:ea typeface="SimSun" pitchFamily="2" charset="-122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1838325" cy="381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9" y="1916832"/>
            <a:ext cx="1771650" cy="59055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37" y="4353117"/>
            <a:ext cx="3667336" cy="17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33058" y="188640"/>
            <a:ext cx="877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Success story: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operation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Huawei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Hungary </a:t>
            </a:r>
            <a:endParaRPr lang="hu-H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89934" y="1052736"/>
            <a:ext cx="725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1068422"/>
            <a:ext cx="741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establishment of the Hungarian office</a:t>
            </a:r>
          </a:p>
          <a:p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roduction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telecommunication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devices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the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entire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uropean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iddle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ast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frican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Region (in contract manufacturing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 Flextronics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and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Foxconn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2012 -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European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logistics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centr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operat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DHL.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The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logistics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centre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supplies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Europe, North Africa,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Middle East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Russia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Hungary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hu-HU" sz="2400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balazs.szungert\Downloads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38092"/>
            <a:ext cx="2556118" cy="6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70" y="2390117"/>
            <a:ext cx="2664296" cy="34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0" y="116632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Success story: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operation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ZTE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Hungary </a:t>
            </a:r>
            <a:endParaRPr lang="hu-H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71877" y="1052736"/>
            <a:ext cx="77452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establishment of the Hungarian office</a:t>
            </a:r>
          </a:p>
          <a:p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activity: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maintenance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telecommunication equipment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2010 -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LTE technology infrastructure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development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Telenor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2012 -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network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operation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centr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Budapest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monitor </a:t>
            </a: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telecommunication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networks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entire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South-East European 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region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989934" y="1052736"/>
            <a:ext cx="725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Users\balazs.szungert\Downloads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50" y="1453826"/>
            <a:ext cx="1633429" cy="5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30301"/>
            <a:ext cx="4146004" cy="383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64243" y="116632"/>
            <a:ext cx="8528237" cy="8501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Governmental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Strategic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greements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457200" y="1196752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Wanhua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the Hungarian Government</a:t>
            </a:r>
            <a:endParaRPr lang="hu-H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(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industry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Huawei and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Hungarian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Government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(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electronics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ZTE and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the Hungarian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Government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hu-H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electronics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sector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www.asiaport.hu/images2014/Flag-Pins-China-Hungar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75" y="3934745"/>
            <a:ext cx="2243429" cy="17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alazs.szungert\Downloads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9494"/>
            <a:ext cx="2160240" cy="50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balazs.szungert\Downloads\images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32117"/>
            <a:ext cx="1249805" cy="41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90" y="1892151"/>
            <a:ext cx="18415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05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/>
          </p:cNvSpPr>
          <p:nvPr/>
        </p:nvSpPr>
        <p:spPr>
          <a:xfrm>
            <a:off x="473623" y="2996952"/>
            <a:ext cx="7200000" cy="6322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ctr">
            <a:noAutofit/>
          </a:bodyPr>
          <a:lstStyle/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hu-HU" sz="2400" b="1" cap="small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Services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of HIPA</a:t>
            </a: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05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69637" y="264319"/>
            <a:ext cx="8334368" cy="528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are?</a:t>
            </a:r>
            <a:endParaRPr lang="en-US" sz="2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2" y="1628800"/>
            <a:ext cx="862449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Governmental agency </a:t>
            </a:r>
            <a:endParaRPr lang="hu-H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Main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tasks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investment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promotion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export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development</a:t>
            </a:r>
            <a:endParaRPr lang="hu-H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Domestic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foreign</a:t>
            </a: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network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Free 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charge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services</a:t>
            </a:r>
            <a:endParaRPr lang="hu-H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1F497D">
                  <a:lumMod val="75000"/>
                </a:srgbClr>
              </a:solidFill>
            </a:endParaRPr>
          </a:p>
          <a:p>
            <a:endParaRPr lang="en-US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14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67544" y="1680911"/>
            <a:ext cx="68427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</a:t>
            </a:r>
          </a:p>
          <a:p>
            <a:r>
              <a:rPr lang="hu-HU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hu-HU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</a:t>
            </a:r>
            <a:r>
              <a:rPr lang="hu-HU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endParaRPr lang="en-US" sz="3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Hungarian Investment Projects</a:t>
            </a:r>
            <a:endParaRPr lang="en-US" sz="3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606" y="239697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hu-H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ervices</a:t>
            </a: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4472"/>
            <a:ext cx="4510018" cy="338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9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88225" cy="970765"/>
          </a:xfrm>
        </p:spPr>
        <p:txBody>
          <a:bodyPr>
            <a:norm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 </a:t>
            </a:r>
            <a:r>
              <a:rPr lang="hu-H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6401"/>
            <a:ext cx="8496944" cy="490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301680" y="4043680"/>
            <a:ext cx="223224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Shanghai</a:t>
            </a:r>
            <a:endParaRPr lang="hu-HU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shanghai</a:t>
            </a:r>
            <a:r>
              <a:rPr lang="hu-H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hipa.hu</a:t>
            </a:r>
            <a:endParaRPr lang="hu-H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796136" y="3177843"/>
            <a:ext cx="201622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  <a:endParaRPr lang="hu-HU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peking</a:t>
            </a:r>
            <a:r>
              <a:rPr lang="hu-H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hipa.hu</a:t>
            </a:r>
            <a:endParaRPr lang="hu-H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139952" y="4690011"/>
            <a:ext cx="244827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Chongqing</a:t>
            </a:r>
          </a:p>
          <a:p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chongqing</a:t>
            </a:r>
            <a:r>
              <a:rPr lang="hu-H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hipa.hu</a:t>
            </a:r>
            <a:endParaRPr lang="hu-H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8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5857238" y="1628800"/>
            <a:ext cx="2771800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hu-HU" sz="2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hu-H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Róbert Bödőcs</a:t>
            </a:r>
            <a:br>
              <a:rPr lang="hu-H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</a:t>
            </a:r>
            <a:r>
              <a:rPr lang="hu-H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hu-H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  <a:hlinkClick r:id="rId3"/>
              </a:rPr>
              <a:t>robert.bodocs</a:t>
            </a:r>
            <a:r>
              <a:rPr lang="hu-HU" sz="1800" dirty="0">
                <a:solidFill>
                  <a:srgbClr val="1F497D"/>
                </a:solidFill>
                <a:latin typeface="Arial" pitchFamily="34" charset="0"/>
                <a:cs typeface="Arial" pitchFamily="34" charset="0"/>
                <a:hlinkClick r:id="rId3"/>
              </a:rPr>
              <a:t>@</a:t>
            </a:r>
            <a:r>
              <a:rPr lang="hu-HU" sz="18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  <a:hlinkClick r:id="rId3"/>
              </a:rPr>
              <a:t>hipa.hu</a:t>
            </a:r>
            <a:endParaRPr lang="hu-HU" sz="18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hu-H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/>
          </p:cNvSpPr>
          <p:nvPr/>
        </p:nvSpPr>
        <p:spPr>
          <a:xfrm>
            <a:off x="1331640" y="2276872"/>
            <a:ext cx="6336704" cy="9080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ctr">
            <a:noAutofit/>
          </a:bodyPr>
          <a:lstStyle/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hu-HU" sz="2400" b="1" cap="small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advantages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business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geographical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location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hu-HU" sz="2400" b="1" cap="small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sz="2400" b="1" cap="small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country</a:t>
            </a: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400" b="1" cap="small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8299"/>
            <a:ext cx="5425799" cy="439702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67544" y="178949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European </a:t>
            </a:r>
            <a:r>
              <a:rPr lang="hu-H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605311" y="617714"/>
            <a:ext cx="364720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Europe</a:t>
            </a:r>
            <a:r>
              <a:rPr lang="hu-H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common market of </a:t>
            </a:r>
            <a:endParaRPr lang="hu-H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hu-HU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million</a:t>
            </a:r>
            <a:r>
              <a:rPr lang="hu-HU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people</a:t>
            </a:r>
            <a:r>
              <a:rPr lang="hu-HU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European 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Union</a:t>
            </a:r>
          </a:p>
          <a:p>
            <a:r>
              <a:rPr lang="hu-HU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u-HU" sz="1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Close</a:t>
            </a:r>
            <a:r>
              <a:rPr lang="hu-HU" sz="1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proximity</a:t>
            </a:r>
            <a:r>
              <a:rPr lang="hu-HU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endParaRPr lang="hu-HU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7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143 million people in 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Russia</a:t>
            </a:r>
            <a:endParaRPr lang="hu-HU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45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million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people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Ukrai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</a:t>
            </a:r>
          </a:p>
          <a:p>
            <a:pPr marL="342900" indent="-342900">
              <a:buFontTx/>
              <a:buChar char="-"/>
            </a:pP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million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people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Balkans </a:t>
            </a:r>
            <a:endParaRPr lang="en-US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14" y="2833004"/>
            <a:ext cx="2101556" cy="16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6084167" y="4516687"/>
            <a:ext cx="2843809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hu-HU"/>
            </a:defPPr>
            <a:lvl1pPr algn="ctr" eaLnBrk="0" hangingPunct="0">
              <a:lnSpc>
                <a:spcPct val="90000"/>
              </a:lnSpc>
              <a:defRPr sz="2000" b="1" u="none"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hu-H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Hungary</a:t>
            </a:r>
            <a: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93,030 km²</a:t>
            </a:r>
          </a:p>
          <a:p>
            <a:pPr algn="l"/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Population: </a:t>
            </a:r>
            <a: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GB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million</a:t>
            </a:r>
          </a:p>
          <a:p>
            <a:pPr algn="l"/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GDP/capita, </a:t>
            </a:r>
            <a:endParaRPr lang="hu-HU" sz="1800" b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PP</a:t>
            </a:r>
            <a: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 (2012)</a:t>
            </a:r>
            <a:r>
              <a:rPr lang="en-GB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hu-HU" sz="18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 </a:t>
            </a:r>
            <a:r>
              <a:rPr lang="en-GB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6,800/ </a:t>
            </a:r>
            <a:endParaRPr lang="hu-HU" sz="18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hu-H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USD 22,924</a:t>
            </a:r>
            <a:r>
              <a:rPr lang="hu-HU" sz="18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2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251520" y="169185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 transport connection between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Far-East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Europe </a:t>
            </a:r>
          </a:p>
        </p:txBody>
      </p:sp>
      <p:pic>
        <p:nvPicPr>
          <p:cNvPr id="11" name="Picture 2" descr="Y:\BEFO\Projman\01_Szektorok\Logisztika\Kiadvanyok\final maps\Train_trans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6" y="684217"/>
            <a:ext cx="7662926" cy="541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8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23528" y="169185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from the European consumption habits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692822"/>
              </p:ext>
            </p:extLst>
          </p:nvPr>
        </p:nvGraphicFramePr>
        <p:xfrm>
          <a:off x="179512" y="836711"/>
          <a:ext cx="8784975" cy="513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63369" y="5792551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hu-H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IMD, 2012</a:t>
            </a:r>
            <a:endParaRPr lang="hu-H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8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9512" y="635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83568" y="353851"/>
            <a:ext cx="538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Key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reasons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invest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Hungary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44763" y="1257147"/>
            <a:ext cx="7254473" cy="4816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075"/>
              </a:spcBef>
              <a:buFont typeface="Arial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ell-qualified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cost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effective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flexible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labour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force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75"/>
              </a:spcBef>
              <a:buFont typeface="Arial" pitchFamily="34" charset="0"/>
              <a:buChar char="•"/>
            </a:pP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deal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location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distribution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centers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manufacturing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activity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75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Extensive supplier background for the new coming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investors</a:t>
            </a:r>
            <a:endParaRPr lang="hu-HU" sz="20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75"/>
              </a:spcBef>
              <a:buFont typeface="Arial" pitchFamily="34" charset="0"/>
              <a:buChar char="•"/>
            </a:pP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Highly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developed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logistical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transport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hu-HU" sz="2000" dirty="0" err="1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r>
              <a:rPr lang="hu-HU" sz="2000" dirty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infrastructure</a:t>
            </a:r>
            <a:endParaRPr lang="hu-HU" sz="2000" dirty="0" smtClean="0">
              <a:solidFill>
                <a:srgbClr val="00206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75"/>
              </a:spcBef>
              <a:buFont typeface="Arial" pitchFamily="34" charset="0"/>
              <a:buChar char="•"/>
            </a:pP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Ready-made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industrial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parks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Governmental</a:t>
            </a:r>
            <a:r>
              <a:rPr lang="hu-H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incentives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8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36508"/>
              </p:ext>
            </p:extLst>
          </p:nvPr>
        </p:nvGraphicFramePr>
        <p:xfrm>
          <a:off x="4211960" y="1412776"/>
          <a:ext cx="4452415" cy="3312960"/>
        </p:xfrm>
        <a:graphic>
          <a:graphicData uri="http://schemas.openxmlformats.org/drawingml/2006/table">
            <a:tbl>
              <a:tblPr firstRow="1" firstCol="1" bandRow="1"/>
              <a:tblGrid>
                <a:gridCol w="761601"/>
                <a:gridCol w="1323708"/>
                <a:gridCol w="2367106"/>
              </a:tblGrid>
              <a:tr h="31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noProof="1" smtClean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</a:t>
                      </a:r>
                      <a:endParaRPr lang="hu-HU" sz="1800" b="1" noProof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noProof="1" smtClean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lang="hu-HU" sz="1800" b="1" noProof="1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87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Wroclaw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Katowice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Plzen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Brno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Poznan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Ostrava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Bratislava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Slovakia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27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Prague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noProof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lang="hu-HU" sz="1800" noProof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692"/>
            <a:ext cx="4008016" cy="400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1510587" y="4958475"/>
            <a:ext cx="63606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ranked </a:t>
            </a: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attractive city in Eastern Europe </a:t>
            </a: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2014-15</a:t>
            </a:r>
            <a:r>
              <a:rPr lang="hu-HU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>
            <a:spLocks noChangeArrowheads="1"/>
          </p:cNvSpPr>
          <p:nvPr/>
        </p:nvSpPr>
        <p:spPr bwMode="auto">
          <a:xfrm>
            <a:off x="3535470" y="5705799"/>
            <a:ext cx="56085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</a:rPr>
              <a:t>Source: </a:t>
            </a:r>
            <a:r>
              <a:rPr kumimoji="0" lang="en-US" altLang="zh-CN" sz="1100" b="0" i="0" u="none" strike="noStrike" kern="0" cap="none" spc="0" normalizeH="0" baseline="0" noProof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hlinkClick r:id="rId5"/>
              </a:rPr>
              <a:t>www.fDiIntelligence.com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</a:rPr>
              <a:t>, European Cities and Regions of the Future 2014/15</a:t>
            </a:r>
            <a:endParaRPr kumimoji="0" lang="en-US" altLang="zh-CN" sz="1100" b="0" i="0" u="none" strike="noStrike" kern="0" cap="none" spc="0" normalizeH="0" baseline="0" noProof="1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77119" y="227382"/>
            <a:ext cx="9066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hu-HU" sz="2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most attractive city for investment </a:t>
            </a:r>
            <a:endParaRPr lang="en-US" sz="2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1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/>
          </p:cNvSpPr>
          <p:nvPr/>
        </p:nvSpPr>
        <p:spPr>
          <a:xfrm>
            <a:off x="466023" y="2852936"/>
            <a:ext cx="7200000" cy="6322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 anchor="ctr">
            <a:noAutofit/>
          </a:bodyPr>
          <a:lstStyle/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hu-HU" sz="2400" b="1" cap="sm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hu-HU" sz="2400" b="1" cap="small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Sectors</a:t>
            </a:r>
            <a:r>
              <a:rPr lang="hu-HU" sz="2400" b="1" cap="sm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hu-HU" sz="2400" b="1" cap="sm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400" b="1" cap="small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focus</a:t>
            </a:r>
            <a:endParaRPr lang="en-US" sz="2400" b="1" cap="sm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400" b="1" cap="sm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8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1617</Words>
  <Application>Microsoft Office PowerPoint</Application>
  <PresentationFormat>Diavetítés a képernyőre (4:3 oldalarány)</PresentationFormat>
  <Paragraphs>349</Paragraphs>
  <Slides>28</Slides>
  <Notes>25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28</vt:i4>
      </vt:variant>
    </vt:vector>
  </HeadingPairs>
  <TitlesOfParts>
    <vt:vector size="41" baseType="lpstr">
      <vt:lpstr>Office-téma</vt:lpstr>
      <vt:lpstr>12_Office-téma</vt:lpstr>
      <vt:lpstr>13_Office-téma</vt:lpstr>
      <vt:lpstr>14_Office-téma</vt:lpstr>
      <vt:lpstr>16_Office-téma</vt:lpstr>
      <vt:lpstr>17_Office-téma</vt:lpstr>
      <vt:lpstr>18_Office-téma</vt:lpstr>
      <vt:lpstr>20_Office-téma</vt:lpstr>
      <vt:lpstr>22_Office-téma</vt:lpstr>
      <vt:lpstr>25_Office-téma</vt:lpstr>
      <vt:lpstr>1_Office-téma</vt:lpstr>
      <vt:lpstr>2_Office-téma</vt:lpstr>
      <vt:lpstr>3_Office-téma</vt:lpstr>
      <vt:lpstr>Hungary: a proven location for Chinese investments   Mr. Róbert Bödőcs Vice President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Governmental Strategic Agreements</vt:lpstr>
      <vt:lpstr>PowerPoint bemutató</vt:lpstr>
      <vt:lpstr>PowerPoint bemutató</vt:lpstr>
      <vt:lpstr>PowerPoint bemutató</vt:lpstr>
      <vt:lpstr>We are at your service locally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fanni.ferenczi</dc:creator>
  <cp:lastModifiedBy>Báhidszki Réka</cp:lastModifiedBy>
  <cp:revision>37</cp:revision>
  <cp:lastPrinted>2015-03-24T10:16:56Z</cp:lastPrinted>
  <dcterms:created xsi:type="dcterms:W3CDTF">2014-11-14T10:04:25Z</dcterms:created>
  <dcterms:modified xsi:type="dcterms:W3CDTF">2015-03-24T12:46:07Z</dcterms:modified>
</cp:coreProperties>
</file>