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84" r:id="rId1"/>
  </p:sldMasterIdLst>
  <p:notesMasterIdLst>
    <p:notesMasterId r:id="rId20"/>
  </p:notesMasterIdLst>
  <p:handoutMasterIdLst>
    <p:handoutMasterId r:id="rId21"/>
  </p:handoutMasterIdLst>
  <p:sldIdLst>
    <p:sldId id="260" r:id="rId2"/>
    <p:sldId id="388" r:id="rId3"/>
    <p:sldId id="482" r:id="rId4"/>
    <p:sldId id="484" r:id="rId5"/>
    <p:sldId id="485" r:id="rId6"/>
    <p:sldId id="486" r:id="rId7"/>
    <p:sldId id="487" r:id="rId8"/>
    <p:sldId id="472" r:id="rId9"/>
    <p:sldId id="480" r:id="rId10"/>
    <p:sldId id="471" r:id="rId11"/>
    <p:sldId id="466" r:id="rId12"/>
    <p:sldId id="481" r:id="rId13"/>
    <p:sldId id="469" r:id="rId14"/>
    <p:sldId id="479" r:id="rId15"/>
    <p:sldId id="470" r:id="rId16"/>
    <p:sldId id="475" r:id="rId17"/>
    <p:sldId id="478" r:id="rId18"/>
    <p:sldId id="492" r:id="rId1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A69F94"/>
    <a:srgbClr val="EAB92A"/>
    <a:srgbClr val="92B93B"/>
    <a:srgbClr val="5DB4DF"/>
    <a:srgbClr val="7770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1962" y="-9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48" y="42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2015.03.23.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xmlns="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hu/url?sa=i&amp;rct=j&amp;q=&amp;esrc=s&amp;source=images&amp;cd=&amp;cad=rja&amp;uact=8&amp;ved=0CAcQjRw&amp;url=http://www.telegraph.co.uk/finance/currency/9212483/Chancellor-George-Osborne-hails-significant-renminbi-bond.html&amp;ei=MsgGVcu2OIPCPbTWgEA&amp;bvm=bv.88198703,d.bGQ&amp;psig=AFQjCNG29owVo9gBe9P2NN0xxCjsUMcEzA&amp;ust=142659419499543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7056784" cy="61560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/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Renminbi internationalisation – the Central Bank’s perspective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/>
            </a:r>
            <a:br>
              <a:rPr lang="en-GB" sz="2800" b="1" dirty="0" smtClean="0">
                <a:latin typeface="+mn-lt"/>
              </a:rPr>
            </a:br>
            <a:r>
              <a:rPr lang="en-GB" sz="1200" dirty="0" smtClean="0">
                <a:latin typeface="+mn-lt"/>
              </a:rPr>
              <a:t/>
            </a:r>
            <a:br>
              <a:rPr lang="en-GB" sz="12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endParaRPr lang="en-GB" sz="28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852936"/>
            <a:ext cx="6630364" cy="36890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n-lt"/>
              </a:rPr>
              <a:t>Budapest Renminbi Initiative</a:t>
            </a:r>
          </a:p>
          <a:p>
            <a:r>
              <a:rPr lang="en-US" sz="1800" dirty="0" smtClean="0">
                <a:latin typeface="+mn-lt"/>
              </a:rPr>
              <a:t>Central Bank of Hungary</a:t>
            </a:r>
            <a:endParaRPr lang="en-US" sz="18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2348880"/>
            <a:ext cx="6630364" cy="504056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+mn-lt"/>
              </a:rPr>
              <a:t>Szilárd Erhart</a:t>
            </a:r>
          </a:p>
          <a:p>
            <a:endParaRPr lang="hu-HU" sz="1800" dirty="0" smtClean="0">
              <a:solidFill>
                <a:schemeClr val="accent5"/>
              </a:solidFill>
              <a:latin typeface="+mn-lt"/>
            </a:endParaRPr>
          </a:p>
          <a:p>
            <a:endParaRPr lang="hu-HU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</a:t>
            </a:fld>
            <a:endParaRPr lang="hu-HU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1835696" y="4437112"/>
            <a:ext cx="6630364" cy="400734"/>
          </a:xfrm>
        </p:spPr>
        <p:txBody>
          <a:bodyPr>
            <a:normAutofit/>
          </a:bodyPr>
          <a:lstStyle/>
          <a:p>
            <a:r>
              <a:rPr lang="hu-HU" sz="1800" b="1" dirty="0" smtClean="0">
                <a:latin typeface="+mn-lt"/>
              </a:rPr>
              <a:t>26 March2015</a:t>
            </a:r>
            <a:endParaRPr lang="hu-H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453689" cy="759189"/>
          </a:xfrm>
        </p:spPr>
        <p:txBody>
          <a:bodyPr>
            <a:normAutofit fontScale="90000"/>
          </a:bodyPr>
          <a:lstStyle/>
          <a:p>
            <a:pPr lvl="1"/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2. Central banks achievements, challenges and the </a:t>
            </a:r>
            <a:r>
              <a:rPr lang="en-GB" sz="3600" b="1" dirty="0" err="1" smtClean="0">
                <a:solidFill>
                  <a:srgbClr val="002060"/>
                </a:solidFill>
                <a:latin typeface="+mj-lt"/>
              </a:rPr>
              <a:t>MNB’s</a:t>
            </a:r>
            <a:r>
              <a:rPr lang="en-GB" sz="3600" b="1" dirty="0" smtClean="0">
                <a:solidFill>
                  <a:srgbClr val="002060"/>
                </a:solidFill>
                <a:latin typeface="+mj-lt"/>
              </a:rPr>
              <a:t> Renminbi Program</a:t>
            </a:r>
            <a:br>
              <a:rPr lang="en-GB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en-GB" b="1" dirty="0" smtClean="0">
                <a:latin typeface="+mj-lt"/>
              </a:rPr>
              <a:t/>
            </a:r>
            <a:br>
              <a:rPr lang="en-GB" b="1" dirty="0" smtClean="0">
                <a:latin typeface="+mj-lt"/>
              </a:rPr>
            </a:br>
            <a:endParaRPr lang="en-GB" dirty="0" smtClean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10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27584" y="299695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457200">
              <a:buFont typeface="+mj-lt"/>
              <a:buAutoNum type="arabicPeriod"/>
            </a:pPr>
            <a:r>
              <a:rPr lang="en-GB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 central bank swapline agreements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GB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RMB instruments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GB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Foreign reserve management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GB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Financial stability and supervisory issues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GB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Settlements and clearing</a:t>
            </a:r>
            <a:endParaRPr lang="en-GB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smtClean="0">
                <a:latin typeface="+mj-lt"/>
              </a:rPr>
              <a:t>1. The PBOC’s network became the largest segment of the global inter central bank swapline network</a:t>
            </a:r>
            <a:endParaRPr lang="en-GB" sz="2400" b="1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79512" y="1196752"/>
            <a:ext cx="6048672" cy="5760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dirty="0" smtClean="0">
                <a:latin typeface="+mj-lt"/>
              </a:rPr>
              <a:t>The international swap line network structure* </a:t>
            </a:r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endParaRPr lang="hu-HU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11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3203848" y="6492875"/>
            <a:ext cx="5940152" cy="365125"/>
          </a:xfrm>
        </p:spPr>
        <p:txBody>
          <a:bodyPr/>
          <a:lstStyle/>
          <a:p>
            <a:r>
              <a:rPr lang="en-GB" b="1" dirty="0" smtClean="0">
                <a:latin typeface="+mj-lt"/>
              </a:rPr>
              <a:t>*The chart </a:t>
            </a:r>
            <a:r>
              <a:rPr lang="en-GB" dirty="0" smtClean="0">
                <a:latin typeface="+mj-lt"/>
              </a:rPr>
              <a:t>was prepared with </a:t>
            </a:r>
            <a:r>
              <a:rPr lang="en-GB" dirty="0" err="1" smtClean="0">
                <a:latin typeface="+mj-lt"/>
              </a:rPr>
              <a:t>Gephi</a:t>
            </a:r>
            <a:r>
              <a:rPr lang="en-GB" dirty="0" smtClean="0">
                <a:latin typeface="+mj-lt"/>
              </a:rPr>
              <a:t> network </a:t>
            </a:r>
            <a:r>
              <a:rPr lang="en-GB" dirty="0" err="1" smtClean="0">
                <a:latin typeface="+mj-lt"/>
              </a:rPr>
              <a:t>viwualisation</a:t>
            </a:r>
            <a:r>
              <a:rPr lang="en-GB" dirty="0" smtClean="0">
                <a:latin typeface="+mj-lt"/>
              </a:rPr>
              <a:t> software on the basis of information from Allen and </a:t>
            </a:r>
            <a:r>
              <a:rPr lang="en-GB" dirty="0" err="1" smtClean="0">
                <a:latin typeface="+mj-lt"/>
              </a:rPr>
              <a:t>Moessner</a:t>
            </a:r>
            <a:r>
              <a:rPr lang="en-GB" dirty="0" smtClean="0">
                <a:latin typeface="+mj-lt"/>
              </a:rPr>
              <a:t> (2010)</a:t>
            </a:r>
            <a:r>
              <a:rPr lang="en-GB" baseline="30000" dirty="0" smtClean="0">
                <a:latin typeface="+mj-lt"/>
              </a:rPr>
              <a:t>1</a:t>
            </a:r>
            <a:r>
              <a:rPr lang="en-GB" dirty="0" smtClean="0">
                <a:latin typeface="+mj-lt"/>
              </a:rPr>
              <a:t>, Liao-McDowell (2013), </a:t>
            </a:r>
            <a:r>
              <a:rPr lang="en-GB" dirty="0" err="1" smtClean="0">
                <a:latin typeface="+mj-lt"/>
              </a:rPr>
              <a:t>PBoC</a:t>
            </a:r>
            <a:r>
              <a:rPr lang="en-GB" dirty="0" smtClean="0">
                <a:latin typeface="+mj-lt"/>
              </a:rPr>
              <a:t> and central banks. </a:t>
            </a:r>
            <a:endParaRPr lang="hu-HU" dirty="0" smtClean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228184" y="1556792"/>
            <a:ext cx="2915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The </a:t>
            </a:r>
            <a:r>
              <a:rPr lang="en-GB" b="1" dirty="0" err="1" smtClean="0">
                <a:solidFill>
                  <a:srgbClr val="002060"/>
                </a:solidFill>
                <a:latin typeface="+mj-lt"/>
              </a:rPr>
              <a:t>PBOC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 enlarged its network,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while the ECB and FED did not</a:t>
            </a:r>
          </a:p>
          <a:p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+mj-lt"/>
              </a:rPr>
              <a:t>The main objectives of swap line agreements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are to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strengthen economic relations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encourage bilateral trade and investment activity and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j-lt"/>
              </a:rPr>
              <a:t>maintain financial stability</a:t>
            </a:r>
          </a:p>
          <a:p>
            <a:pPr lvl="1">
              <a:buFont typeface="Arial" pitchFamily="34" charset="0"/>
              <a:buChar char="•"/>
            </a:pPr>
            <a:endParaRPr lang="en-GB" u="sng" dirty="0" smtClean="0">
              <a:solidFill>
                <a:srgbClr val="002060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GB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 l="25000" t="16667" r="25000" b="32500"/>
          <a:stretch>
            <a:fillRect/>
          </a:stretch>
        </p:blipFill>
        <p:spPr bwMode="auto">
          <a:xfrm>
            <a:off x="467543" y="2132856"/>
            <a:ext cx="5472609" cy="3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1907704" y="2132856"/>
            <a:ext cx="3744416" cy="25202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07704" y="1772816"/>
            <a:ext cx="3744416" cy="338554"/>
          </a:xfrm>
          <a:prstGeom prst="rect">
            <a:avLst/>
          </a:prstGeom>
          <a:solidFill>
            <a:srgbClr val="92B93B"/>
          </a:solidFill>
          <a:ln>
            <a:solidFill>
              <a:srgbClr val="92B9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FED (2009) – 14 </a:t>
            </a:r>
            <a:r>
              <a:rPr lang="hu-HU" sz="16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partners</a:t>
            </a:r>
            <a:endParaRPr lang="hu-HU" sz="16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267744" y="2348880"/>
            <a:ext cx="1800200" cy="20882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267744" y="2132856"/>
            <a:ext cx="1800200" cy="2769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bg1"/>
                </a:solidFill>
                <a:latin typeface="+mj-lt"/>
              </a:rPr>
              <a:t>Network of </a:t>
            </a:r>
            <a:r>
              <a:rPr lang="hu-HU" sz="1200" b="1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hu-HU" sz="1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200" b="1" dirty="0" err="1" smtClean="0">
                <a:solidFill>
                  <a:schemeClr val="bg1"/>
                </a:solidFill>
                <a:latin typeface="+mj-lt"/>
              </a:rPr>
              <a:t>big</a:t>
            </a:r>
            <a:r>
              <a:rPr lang="hu-HU" sz="1200" b="1" dirty="0" smtClean="0">
                <a:solidFill>
                  <a:schemeClr val="bg1"/>
                </a:solidFill>
                <a:latin typeface="+mj-lt"/>
              </a:rPr>
              <a:t> 6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55576" y="2636912"/>
            <a:ext cx="1800200" cy="1584176"/>
          </a:xfrm>
          <a:prstGeom prst="rect">
            <a:avLst/>
          </a:prstGeom>
          <a:solidFill>
            <a:srgbClr val="FFFF00">
              <a:alpha val="23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55576" y="2348880"/>
            <a:ext cx="18002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err="1" smtClean="0">
                <a:solidFill>
                  <a:srgbClr val="777063"/>
                </a:solidFill>
                <a:latin typeface="+mj-lt"/>
              </a:rPr>
              <a:t>Chiang</a:t>
            </a:r>
            <a:r>
              <a:rPr lang="hu-HU" sz="1200" b="1" dirty="0" smtClean="0">
                <a:solidFill>
                  <a:srgbClr val="777063"/>
                </a:solidFill>
                <a:latin typeface="+mj-lt"/>
              </a:rPr>
              <a:t> Mai </a:t>
            </a:r>
            <a:r>
              <a:rPr lang="hu-HU" sz="1400" b="1" dirty="0" err="1" smtClean="0">
                <a:solidFill>
                  <a:srgbClr val="777063"/>
                </a:solidFill>
                <a:latin typeface="+mj-lt"/>
              </a:rPr>
              <a:t>initiative</a:t>
            </a:r>
            <a:endParaRPr lang="hu-HU" sz="1400" b="1" dirty="0" smtClean="0">
              <a:solidFill>
                <a:srgbClr val="777063"/>
              </a:solidFill>
              <a:latin typeface="+mj-lt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0" y="3861048"/>
            <a:ext cx="6444208" cy="1800200"/>
          </a:xfrm>
          <a:prstGeom prst="rect">
            <a:avLst/>
          </a:prstGeom>
          <a:solidFill>
            <a:srgbClr val="FF00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0" y="5661248"/>
            <a:ext cx="6444208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PBOC</a:t>
            </a:r>
            <a:r>
              <a:rPr lang="hu-HU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(2014) – 29 </a:t>
            </a:r>
            <a:r>
              <a:rPr lang="hu-HU" sz="14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partners</a:t>
            </a:r>
            <a:endParaRPr lang="hu-HU" sz="14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115616" y="4149080"/>
            <a:ext cx="1368152" cy="1152128"/>
          </a:xfrm>
          <a:prstGeom prst="rect">
            <a:avLst/>
          </a:prstGeom>
          <a:solidFill>
            <a:schemeClr val="bg1">
              <a:lumMod val="50000"/>
              <a:alpha val="48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115616" y="5301208"/>
            <a:ext cx="1368152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BRICS</a:t>
            </a:r>
            <a:r>
              <a:rPr lang="hu-HU" sz="1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(2014)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131840" y="2852936"/>
            <a:ext cx="2088232" cy="2448272"/>
          </a:xfrm>
          <a:prstGeom prst="rect">
            <a:avLst/>
          </a:prstGeom>
          <a:solidFill>
            <a:srgbClr val="002060">
              <a:alpha val="25000"/>
            </a:srgb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131840" y="5301208"/>
            <a:ext cx="2088232" cy="26161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ECB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smtClean="0">
                <a:latin typeface="+mj-lt"/>
              </a:rPr>
              <a:t>The total valaue of PBOC swapline arrangements is over USD 400 bn</a:t>
            </a:r>
            <a:endParaRPr lang="en-GB" sz="2400" b="1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5926" y="1628800"/>
            <a:ext cx="3786554" cy="4248472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</a:rPr>
              <a:t>The Central Bank of Hungary followed the example of the ECB and BoE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and joined the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PBOC’s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swapline network in 2013. </a:t>
            </a:r>
          </a:p>
          <a:p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r>
              <a:rPr lang="en-GB" b="1" dirty="0" smtClean="0">
                <a:latin typeface="+mj-lt"/>
              </a:rPr>
              <a:t>The </a:t>
            </a:r>
            <a:r>
              <a:rPr lang="en-GB" b="1" dirty="0" err="1" smtClean="0">
                <a:latin typeface="+mj-lt"/>
              </a:rPr>
              <a:t>PBOC</a:t>
            </a:r>
            <a:r>
              <a:rPr lang="en-GB" b="1" dirty="0" smtClean="0">
                <a:latin typeface="+mj-lt"/>
              </a:rPr>
              <a:t> carried out transactions amounting to </a:t>
            </a:r>
            <a:r>
              <a:rPr lang="en-GB" b="1" dirty="0" err="1" smtClean="0">
                <a:latin typeface="+mj-lt"/>
              </a:rPr>
              <a:t>RMB</a:t>
            </a:r>
            <a:r>
              <a:rPr lang="en-GB" b="1" dirty="0" smtClean="0">
                <a:latin typeface="+mj-lt"/>
              </a:rPr>
              <a:t> 511 billion  </a:t>
            </a:r>
            <a:r>
              <a:rPr lang="en-GB" dirty="0" smtClean="0">
                <a:latin typeface="+mj-lt"/>
              </a:rPr>
              <a:t>(approx. USD 80 billion) in H1 2014.</a:t>
            </a:r>
          </a:p>
          <a:p>
            <a:endParaRPr lang="en-GB" dirty="0" smtClean="0">
              <a:latin typeface="+mj-lt"/>
            </a:endParaRPr>
          </a:p>
          <a:p>
            <a:r>
              <a:rPr lang="en-GB" b="1" dirty="0" smtClean="0">
                <a:latin typeface="+mj-lt"/>
              </a:rPr>
              <a:t>Operational risk may occur as </a:t>
            </a:r>
            <a:r>
              <a:rPr lang="en-GB" dirty="0" smtClean="0">
                <a:latin typeface="+mj-lt"/>
              </a:rPr>
              <a:t>some central banks have not yet drawn renminbi funds at all, and </a:t>
            </a:r>
            <a:r>
              <a:rPr lang="hu-HU" dirty="0" err="1" smtClean="0">
                <a:latin typeface="+mj-lt"/>
              </a:rPr>
              <a:t>all</a:t>
            </a:r>
            <a:r>
              <a:rPr lang="hu-HU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conditions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bilateral</a:t>
            </a:r>
            <a:r>
              <a:rPr lang="hu-HU" dirty="0" smtClean="0">
                <a:latin typeface="+mj-lt"/>
              </a:rPr>
              <a:t> swapline </a:t>
            </a:r>
            <a:r>
              <a:rPr lang="hu-HU" dirty="0" err="1" smtClean="0">
                <a:latin typeface="+mj-lt"/>
              </a:rPr>
              <a:t>transactions</a:t>
            </a:r>
            <a:r>
              <a:rPr lang="en-GB" dirty="0" smtClean="0">
                <a:latin typeface="+mj-lt"/>
              </a:rPr>
              <a:t> have not been finalised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yet</a:t>
            </a:r>
            <a:r>
              <a:rPr lang="en-GB" dirty="0" smtClean="0">
                <a:latin typeface="+mj-lt"/>
              </a:rPr>
              <a:t>.</a:t>
            </a:r>
          </a:p>
          <a:p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12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pic>
        <p:nvPicPr>
          <p:cNvPr id="8" name="Kép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004048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0" y="5373216"/>
            <a:ext cx="3923928" cy="144016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+mj-lt"/>
              </a:rPr>
              <a:t>2. </a:t>
            </a:r>
            <a:r>
              <a:rPr lang="en-GB" sz="2400" b="1" dirty="0" err="1" smtClean="0">
                <a:latin typeface="+mj-lt"/>
              </a:rPr>
              <a:t>RMB</a:t>
            </a:r>
            <a:r>
              <a:rPr lang="en-GB" sz="2400" b="1" dirty="0" smtClean="0">
                <a:latin typeface="+mj-lt"/>
              </a:rPr>
              <a:t> instruments of central banks</a:t>
            </a:r>
            <a:endParaRPr lang="en-GB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78867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>
                <a:latin typeface="+mj-lt"/>
              </a:rPr>
              <a:t>	Due to the limited convertibility in </a:t>
            </a:r>
            <a:r>
              <a:rPr lang="en-GB" sz="1800" dirty="0" err="1" smtClean="0">
                <a:latin typeface="+mj-lt"/>
              </a:rPr>
              <a:t>RMB</a:t>
            </a:r>
            <a:r>
              <a:rPr lang="en-GB" sz="1800" dirty="0" smtClean="0">
                <a:latin typeface="+mj-lt"/>
              </a:rPr>
              <a:t> offshore markets, central banks’ swapline network may serve </a:t>
            </a:r>
            <a:r>
              <a:rPr lang="en-GB" sz="1800" b="1" dirty="0" smtClean="0">
                <a:latin typeface="+mj-lt"/>
              </a:rPr>
              <a:t>financial stability purposes (liquidity backstop).</a:t>
            </a:r>
            <a:endParaRPr lang="en-GB" sz="1800" b="1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11560" y="2204864"/>
            <a:ext cx="7886700" cy="5760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+mj-lt"/>
              </a:rPr>
              <a:t>Main characteristics of central banks </a:t>
            </a:r>
            <a:r>
              <a:rPr lang="en-GB" dirty="0" err="1" smtClean="0">
                <a:latin typeface="+mj-lt"/>
              </a:rPr>
              <a:t>RMB</a:t>
            </a:r>
            <a:r>
              <a:rPr lang="en-GB" dirty="0" smtClean="0">
                <a:latin typeface="+mj-lt"/>
              </a:rPr>
              <a:t> instruments</a:t>
            </a:r>
            <a:endParaRPr lang="en-GB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13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pic>
        <p:nvPicPr>
          <p:cNvPr id="8" name="Kép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2809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latin typeface="+mn-lt"/>
              </a:rPr>
              <a:t>3. </a:t>
            </a:r>
            <a:r>
              <a:rPr lang="en-GB" sz="2400" b="1" dirty="0" err="1" smtClean="0">
                <a:latin typeface="+mn-lt"/>
              </a:rPr>
              <a:t>RMB </a:t>
            </a:r>
            <a:r>
              <a:rPr lang="en-GB" sz="2400" b="1" dirty="0" smtClean="0">
                <a:latin typeface="+mn-lt"/>
              </a:rPr>
              <a:t>foreign reserves </a:t>
            </a:r>
            <a:endParaRPr lang="en-GB" sz="2400" b="1" dirty="0">
              <a:latin typeface="+mn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algn="ctr"/>
            <a:r>
              <a:rPr lang="en-GB" sz="1800" i="1" dirty="0" smtClean="0">
                <a:latin typeface="+mn-lt"/>
              </a:rPr>
              <a:t>“(…) central banks across the world have started to hold onshore Chinese renminbi (</a:t>
            </a:r>
            <a:r>
              <a:rPr lang="en-GB" sz="1800" i="1" dirty="0" err="1" smtClean="0">
                <a:latin typeface="+mn-lt"/>
              </a:rPr>
              <a:t>CNY</a:t>
            </a:r>
            <a:r>
              <a:rPr lang="en-GB" sz="1800" i="1" dirty="0" smtClean="0">
                <a:latin typeface="+mn-lt"/>
              </a:rPr>
              <a:t>) in their reserves portfolios, (…) This is an issue that the </a:t>
            </a:r>
            <a:r>
              <a:rPr lang="en-GB" sz="1800" i="1" dirty="0" err="1" smtClean="0">
                <a:latin typeface="+mn-lt"/>
              </a:rPr>
              <a:t>Eurosystem</a:t>
            </a:r>
            <a:r>
              <a:rPr lang="en-GB" sz="1800" i="1" dirty="0" smtClean="0">
                <a:latin typeface="+mn-lt"/>
              </a:rPr>
              <a:t> will also have to further reflect on in the future.”</a:t>
            </a:r>
          </a:p>
          <a:p>
            <a:pPr algn="ctr"/>
            <a:r>
              <a:rPr lang="en-GB" sz="1800" b="1" i="1" dirty="0" err="1" smtClean="0">
                <a:latin typeface="+mn-lt"/>
              </a:rPr>
              <a:t>Benoît</a:t>
            </a:r>
            <a:r>
              <a:rPr lang="en-GB" sz="1800" b="1" i="1" dirty="0" smtClean="0">
                <a:latin typeface="+mn-lt"/>
              </a:rPr>
              <a:t> </a:t>
            </a:r>
            <a:r>
              <a:rPr lang="en-GB" sz="1800" b="1" i="1" dirty="0" err="1" smtClean="0">
                <a:latin typeface="+mn-lt"/>
              </a:rPr>
              <a:t>Cœuré</a:t>
            </a:r>
            <a:r>
              <a:rPr lang="en-GB" sz="1800" b="1" i="1" dirty="0" smtClean="0">
                <a:latin typeface="+mn-lt"/>
              </a:rPr>
              <a:t>, ECB Executive Board member 17 November 2014</a:t>
            </a:r>
            <a:endParaRPr lang="en-GB" sz="1800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n-lt"/>
              </a:rPr>
              <a:pPr>
                <a:defRPr/>
              </a:pPr>
              <a:t>14</a:t>
            </a:fld>
            <a:endParaRPr lang="hu-HU" dirty="0">
              <a:latin typeface="+mn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n-lt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611560" y="2681536"/>
            <a:ext cx="8208912" cy="4176464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GB" b="1" dirty="0" smtClean="0">
                <a:latin typeface="+mn-lt"/>
              </a:rPr>
              <a:t>Opportunities:</a:t>
            </a:r>
          </a:p>
          <a:p>
            <a:pPr lvl="2"/>
            <a:r>
              <a:rPr lang="hu-HU" u="sng" dirty="0" err="1" smtClean="0">
                <a:latin typeface="+mn-lt"/>
              </a:rPr>
              <a:t>Liquid</a:t>
            </a:r>
            <a:r>
              <a:rPr lang="hu-HU" u="sng" dirty="0" smtClean="0">
                <a:latin typeface="+mn-lt"/>
              </a:rPr>
              <a:t> market</a:t>
            </a:r>
            <a:r>
              <a:rPr lang="en-GB" dirty="0" smtClean="0">
                <a:latin typeface="+mn-lt"/>
              </a:rPr>
              <a:t>: onshore Chinese government bond market </a:t>
            </a:r>
            <a:r>
              <a:rPr lang="hu-HU" dirty="0" smtClean="0">
                <a:latin typeface="+mn-lt"/>
              </a:rPr>
              <a:t>is </a:t>
            </a:r>
            <a:r>
              <a:rPr lang="en-GB" dirty="0" smtClean="0">
                <a:latin typeface="+mn-lt"/>
              </a:rPr>
              <a:t>the </a:t>
            </a:r>
            <a:r>
              <a:rPr lang="en-GB" dirty="0" smtClean="0">
                <a:latin typeface="+mn-lt"/>
              </a:rPr>
              <a:t>fifth-largest in the world </a:t>
            </a:r>
          </a:p>
          <a:p>
            <a:pPr lvl="2"/>
            <a:r>
              <a:rPr lang="en-GB" u="sng" dirty="0" smtClean="0">
                <a:latin typeface="+mn-lt"/>
              </a:rPr>
              <a:t>yield: </a:t>
            </a:r>
            <a:r>
              <a:rPr lang="en-GB" dirty="0" smtClean="0">
                <a:latin typeface="+mn-lt"/>
              </a:rPr>
              <a:t>relatively high, and </a:t>
            </a:r>
            <a:r>
              <a:rPr lang="hu-HU" dirty="0" err="1" smtClean="0">
                <a:latin typeface="+mn-lt"/>
              </a:rPr>
              <a:t>RMB</a:t>
            </a:r>
            <a:r>
              <a:rPr lang="hu-HU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appreciation magnified yields</a:t>
            </a:r>
            <a:r>
              <a:rPr lang="hu-HU" dirty="0" smtClean="0">
                <a:latin typeface="+mn-lt"/>
              </a:rPr>
              <a:t> of </a:t>
            </a:r>
            <a:r>
              <a:rPr lang="hu-HU" dirty="0" err="1" smtClean="0">
                <a:latin typeface="+mn-lt"/>
              </a:rPr>
              <a:t>unhedged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positions</a:t>
            </a:r>
            <a:r>
              <a:rPr lang="en-GB" dirty="0" smtClean="0">
                <a:latin typeface="+mn-lt"/>
              </a:rPr>
              <a:t> in the past</a:t>
            </a:r>
          </a:p>
          <a:p>
            <a:pPr lvl="2"/>
            <a:r>
              <a:rPr lang="en-GB" u="sng" dirty="0" err="1" smtClean="0">
                <a:latin typeface="+mn-lt"/>
              </a:rPr>
              <a:t>Diversifica</a:t>
            </a:r>
            <a:r>
              <a:rPr lang="hu-HU" u="sng" dirty="0" smtClean="0">
                <a:latin typeface="+mn-lt"/>
              </a:rPr>
              <a:t>t</a:t>
            </a:r>
            <a:r>
              <a:rPr lang="en-GB" u="sng" dirty="0" smtClean="0">
                <a:latin typeface="+mn-lt"/>
              </a:rPr>
              <a:t>ion gains: </a:t>
            </a:r>
            <a:r>
              <a:rPr lang="en-GB" dirty="0" smtClean="0">
                <a:latin typeface="+mn-lt"/>
              </a:rPr>
              <a:t> by lowering market, credit and concentration risks</a:t>
            </a:r>
          </a:p>
          <a:p>
            <a:pPr lvl="2"/>
            <a:r>
              <a:rPr lang="en-GB" u="sng" dirty="0" smtClean="0">
                <a:latin typeface="+mn-lt"/>
              </a:rPr>
              <a:t>Strong fundamentals: </a:t>
            </a:r>
            <a:r>
              <a:rPr lang="en-GB" dirty="0" smtClean="0">
                <a:latin typeface="+mn-lt"/>
              </a:rPr>
              <a:t>low debt ratio, high ratings</a:t>
            </a:r>
          </a:p>
          <a:p>
            <a:pPr lvl="1"/>
            <a:r>
              <a:rPr lang="en-GB" b="1" dirty="0" smtClean="0">
                <a:latin typeface="+mn-lt"/>
              </a:rPr>
              <a:t>Investor CBs: </a:t>
            </a:r>
            <a:r>
              <a:rPr lang="en-GB" dirty="0" smtClean="0">
                <a:latin typeface="+mn-lt"/>
              </a:rPr>
              <a:t>BOE, RBA, </a:t>
            </a:r>
            <a:r>
              <a:rPr lang="en-GB" dirty="0" err="1" smtClean="0">
                <a:latin typeface="+mn-lt"/>
              </a:rPr>
              <a:t>BDC</a:t>
            </a:r>
            <a:r>
              <a:rPr lang="en-GB" dirty="0" smtClean="0">
                <a:latin typeface="+mn-lt"/>
              </a:rPr>
              <a:t>, BON, BOK, </a:t>
            </a:r>
            <a:r>
              <a:rPr lang="hu-HU" dirty="0" err="1" smtClean="0">
                <a:latin typeface="+mn-lt"/>
              </a:rPr>
              <a:t>etc</a:t>
            </a:r>
            <a:endParaRPr lang="en-GB" dirty="0" smtClean="0">
              <a:latin typeface="+mn-lt"/>
            </a:endParaRPr>
          </a:p>
          <a:p>
            <a:pPr lvl="2"/>
            <a:r>
              <a:rPr lang="en-GB" u="sng" dirty="0" smtClean="0">
                <a:latin typeface="+mn-lt"/>
              </a:rPr>
              <a:t>Size of the </a:t>
            </a:r>
            <a:r>
              <a:rPr lang="hu-HU" u="sng" dirty="0" err="1" smtClean="0">
                <a:latin typeface="+mn-lt"/>
              </a:rPr>
              <a:t>RMB</a:t>
            </a:r>
            <a:r>
              <a:rPr lang="hu-HU" u="sng" dirty="0" smtClean="0">
                <a:latin typeface="+mn-lt"/>
              </a:rPr>
              <a:t> </a:t>
            </a:r>
            <a:r>
              <a:rPr lang="en-GB" u="sng" dirty="0" smtClean="0">
                <a:latin typeface="+mn-lt"/>
              </a:rPr>
              <a:t>portfolio</a:t>
            </a:r>
            <a:r>
              <a:rPr lang="en-GB" dirty="0" smtClean="0">
                <a:latin typeface="+mn-lt"/>
              </a:rPr>
              <a:t>: 1-3 % of the total foreign reserves</a:t>
            </a:r>
          </a:p>
          <a:p>
            <a:pPr lvl="2"/>
            <a:r>
              <a:rPr lang="en-GB" u="sng" dirty="0" smtClean="0">
                <a:latin typeface="+mn-lt"/>
              </a:rPr>
              <a:t>Quota: </a:t>
            </a:r>
            <a:r>
              <a:rPr lang="en-GB" dirty="0" smtClean="0">
                <a:latin typeface="+mn-lt"/>
              </a:rPr>
              <a:t>Central banks </a:t>
            </a:r>
            <a:r>
              <a:rPr lang="hu-HU" dirty="0" err="1" smtClean="0">
                <a:latin typeface="+mn-lt"/>
              </a:rPr>
              <a:t>have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been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granted</a:t>
            </a:r>
            <a:r>
              <a:rPr lang="en-GB" dirty="0" smtClean="0">
                <a:latin typeface="+mn-lt"/>
              </a:rPr>
              <a:t> investment quotas </a:t>
            </a:r>
            <a:r>
              <a:rPr lang="hu-HU" dirty="0" err="1" smtClean="0">
                <a:latin typeface="+mn-lt"/>
              </a:rPr>
              <a:t>since</a:t>
            </a:r>
            <a:r>
              <a:rPr lang="en-GB" dirty="0" smtClean="0">
                <a:latin typeface="+mn-lt"/>
              </a:rPr>
              <a:t> the first round</a:t>
            </a:r>
            <a:r>
              <a:rPr lang="hu-HU" dirty="0" smtClean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 of capital account liberalisation</a:t>
            </a:r>
            <a:r>
              <a:rPr lang="hu-HU" dirty="0" smtClean="0">
                <a:latin typeface="+mn-lt"/>
              </a:rPr>
              <a:t>.</a:t>
            </a:r>
            <a:endParaRPr lang="en-GB" dirty="0" smtClean="0">
              <a:latin typeface="+mn-lt"/>
            </a:endParaRPr>
          </a:p>
          <a:p>
            <a:pPr lvl="1"/>
            <a:r>
              <a:rPr lang="en-GB" b="1" dirty="0" smtClean="0">
                <a:latin typeface="+mn-lt"/>
              </a:rPr>
              <a:t>Challenges: </a:t>
            </a:r>
          </a:p>
          <a:p>
            <a:pPr lvl="2"/>
            <a:r>
              <a:rPr lang="en-GB" u="sng" dirty="0" smtClean="0">
                <a:latin typeface="+mn-lt"/>
              </a:rPr>
              <a:t>differences in legal norms</a:t>
            </a:r>
            <a:r>
              <a:rPr lang="en-GB" dirty="0" smtClean="0">
                <a:latin typeface="+mn-lt"/>
              </a:rPr>
              <a:t>, </a:t>
            </a:r>
          </a:p>
          <a:p>
            <a:pPr lvl="2"/>
            <a:r>
              <a:rPr lang="en-GB" u="sng" dirty="0" smtClean="0">
                <a:latin typeface="+mn-lt"/>
              </a:rPr>
              <a:t>Implementation of investments</a:t>
            </a:r>
            <a:r>
              <a:rPr lang="en-GB" dirty="0" smtClean="0">
                <a:latin typeface="+mn-lt"/>
              </a:rPr>
              <a:t> (technical conditions,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settlement</a:t>
            </a:r>
            <a:r>
              <a:rPr lang="hu-HU" dirty="0" smtClean="0">
                <a:latin typeface="+mn-lt"/>
              </a:rPr>
              <a:t>,</a:t>
            </a:r>
            <a:r>
              <a:rPr lang="en-GB" dirty="0" smtClean="0">
                <a:latin typeface="+mn-lt"/>
              </a:rPr>
              <a:t> communication, onshore or offshore?)</a:t>
            </a:r>
          </a:p>
          <a:p>
            <a:pPr lvl="2"/>
            <a:r>
              <a:rPr lang="en-GB" u="sng" dirty="0" smtClean="0">
                <a:latin typeface="+mn-lt"/>
              </a:rPr>
              <a:t>Transparency, follow-up and repatriation </a:t>
            </a:r>
            <a:r>
              <a:rPr lang="en-GB" dirty="0" smtClean="0">
                <a:latin typeface="+mn-lt"/>
              </a:rPr>
              <a:t>of investments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404664"/>
            <a:ext cx="7453689" cy="534525"/>
          </a:xfrm>
        </p:spPr>
        <p:txBody>
          <a:bodyPr>
            <a:normAutofit fontScale="90000"/>
          </a:bodyPr>
          <a:lstStyle/>
          <a:p>
            <a:pPr lvl="0"/>
            <a:r>
              <a:rPr lang="hu-HU" sz="2700" b="1" dirty="0" smtClean="0">
                <a:latin typeface="+mj-lt"/>
              </a:rPr>
              <a:t>4. Financial </a:t>
            </a:r>
            <a:r>
              <a:rPr lang="hu-HU" sz="2700" b="1" dirty="0" err="1" smtClean="0">
                <a:latin typeface="+mj-lt"/>
              </a:rPr>
              <a:t>stability</a:t>
            </a:r>
            <a:r>
              <a:rPr lang="hu-HU" sz="2700" b="1" dirty="0" smtClean="0">
                <a:latin typeface="+mj-lt"/>
              </a:rPr>
              <a:t> and </a:t>
            </a:r>
            <a:r>
              <a:rPr lang="hu-HU" sz="2700" b="1" dirty="0" err="1" smtClean="0">
                <a:latin typeface="+mj-lt"/>
              </a:rPr>
              <a:t>regulatory</a:t>
            </a:r>
            <a:r>
              <a:rPr lang="hu-HU" sz="2700" b="1" dirty="0" smtClean="0">
                <a:latin typeface="+mj-lt"/>
              </a:rPr>
              <a:t> </a:t>
            </a:r>
            <a:r>
              <a:rPr lang="hu-HU" sz="2700" b="1" dirty="0" err="1" smtClean="0">
                <a:latin typeface="+mj-lt"/>
              </a:rPr>
              <a:t>issues</a:t>
            </a:r>
            <a:r>
              <a:rPr lang="hu-HU" sz="4000" dirty="0" smtClean="0">
                <a:latin typeface="+mj-lt"/>
              </a:rPr>
              <a:t/>
            </a:r>
            <a:br>
              <a:rPr lang="hu-HU" sz="4000" dirty="0" smtClean="0">
                <a:latin typeface="+mj-lt"/>
              </a:rPr>
            </a:br>
            <a:endParaRPr lang="hu-HU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15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07504" y="1268760"/>
            <a:ext cx="5112568" cy="518457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/>
          <a:p>
            <a:pPr marL="171450" lvl="0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BOE – risks to financial stability</a:t>
            </a:r>
            <a:r>
              <a:rPr lang="en-GB" sz="1200" b="1" i="1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hu-HU" sz="1200" b="1" i="1" dirty="0" smtClean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capital account liberalisation can also be accompanied by risks to domestic and global financial stability Hooley, J. (2014)</a:t>
            </a:r>
          </a:p>
          <a:p>
            <a:endParaRPr lang="en-GB" sz="1200" i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MAS - liberalisation requires adequate sequencing</a:t>
            </a:r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Risk of capital outflow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if liberalisation of capital controls is prior to the liberalisation of interest rates</a:t>
            </a: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interest rate liberalisation may add to the costs of banks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reduce profit rates</a:t>
            </a:r>
          </a:p>
          <a:p>
            <a:pPr marL="171450" lvl="0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IMF, </a:t>
            </a:r>
            <a:r>
              <a:rPr lang="en-GB" sz="12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Eichengreen</a:t>
            </a:r>
            <a:r>
              <a:rPr lang="hu-HU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(2014) – further development of the institutional framework could be advantageous:</a:t>
            </a:r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hu-HU" sz="1200" dirty="0" smtClean="0">
              <a:solidFill>
                <a:schemeClr val="bg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establishment of deposit insurance and investment protection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institutions, </a:t>
            </a:r>
            <a:endParaRPr lang="hu-HU" sz="12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company information system and credit rating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independent central bank etc</a:t>
            </a:r>
          </a:p>
          <a:p>
            <a:pPr marL="171450" lvl="0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Currency mismatch risks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(FX lending experience in 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CEE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countries)</a:t>
            </a: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FX reserve adequacy may worsen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non-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eurozone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countries</a:t>
            </a:r>
            <a:endParaRPr lang="hu-HU" sz="12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u="sng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FX- Liquidity Coverage Ratio may deteriorate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200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RMB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hubs</a:t>
            </a:r>
          </a:p>
          <a:p>
            <a:pPr marL="171450" lvl="0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Regulatory arbitrage: </a:t>
            </a:r>
            <a:r>
              <a:rPr lang="en-GB" sz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Luxembourg used to be preferred to London due to Luxembourg’s more favourable supervisory practice</a:t>
            </a:r>
          </a:p>
          <a:p>
            <a:pPr marL="171450" indent="-17145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5508104" y="1268760"/>
            <a:ext cx="3528392" cy="518457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1400" b="1" dirty="0" smtClean="0">
                <a:latin typeface="+mj-lt"/>
              </a:rPr>
              <a:t>ANSWERS</a:t>
            </a:r>
          </a:p>
          <a:p>
            <a:r>
              <a:rPr lang="en-GB" sz="1400" b="1" dirty="0" smtClean="0">
                <a:solidFill>
                  <a:srgbClr val="002060"/>
                </a:solidFill>
                <a:latin typeface="+mj-lt"/>
              </a:rPr>
              <a:t>regulatory limits on the scope of banking </a:t>
            </a:r>
            <a:r>
              <a:rPr lang="en-GB" sz="1400" b="1" dirty="0" smtClean="0">
                <a:latin typeface="+mj-lt"/>
              </a:rPr>
              <a:t>services </a:t>
            </a:r>
            <a:r>
              <a:rPr lang="en-GB" sz="1400" dirty="0" smtClean="0">
                <a:latin typeface="+mj-lt"/>
              </a:rPr>
              <a:t>to protect tax-payers</a:t>
            </a:r>
          </a:p>
          <a:p>
            <a:r>
              <a:rPr lang="en-GB" sz="1400" b="1" dirty="0" smtClean="0">
                <a:latin typeface="+mj-lt"/>
              </a:rPr>
              <a:t>Monitoring of cross-border </a:t>
            </a:r>
            <a:r>
              <a:rPr lang="en-GB" sz="1400" b="1" dirty="0" err="1" smtClean="0">
                <a:latin typeface="+mj-lt"/>
              </a:rPr>
              <a:t>RMB</a:t>
            </a:r>
            <a:r>
              <a:rPr lang="en-GB" sz="1400" b="1" dirty="0" smtClean="0">
                <a:latin typeface="+mj-lt"/>
              </a:rPr>
              <a:t> activities</a:t>
            </a:r>
            <a:r>
              <a:rPr lang="hu-HU" sz="1400" b="1" dirty="0" smtClean="0">
                <a:latin typeface="+mj-lt"/>
              </a:rPr>
              <a:t> </a:t>
            </a:r>
          </a:p>
          <a:p>
            <a:pPr lvl="1"/>
            <a:r>
              <a:rPr lang="hu-HU" sz="1400" dirty="0" err="1" smtClean="0">
                <a:latin typeface="+mj-lt"/>
              </a:rPr>
              <a:t>Currency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mismatch</a:t>
            </a:r>
            <a:endParaRPr lang="hu-HU" sz="1400" dirty="0" smtClean="0">
              <a:latin typeface="+mj-lt"/>
            </a:endParaRPr>
          </a:p>
          <a:p>
            <a:pPr lvl="1"/>
            <a:r>
              <a:rPr lang="hu-HU" sz="1400" dirty="0" smtClean="0">
                <a:latin typeface="+mj-lt"/>
              </a:rPr>
              <a:t>Capital </a:t>
            </a:r>
            <a:r>
              <a:rPr lang="hu-HU" sz="1400" dirty="0" err="1" smtClean="0">
                <a:latin typeface="+mj-lt"/>
              </a:rPr>
              <a:t>flows</a:t>
            </a:r>
            <a:endParaRPr lang="hu-HU" sz="1400" dirty="0" smtClean="0">
              <a:latin typeface="+mj-lt"/>
            </a:endParaRPr>
          </a:p>
          <a:p>
            <a:pPr lvl="1"/>
            <a:r>
              <a:rPr lang="hu-HU" sz="1400" dirty="0" err="1" smtClean="0">
                <a:latin typeface="+mj-lt"/>
              </a:rPr>
              <a:t>Regulatory</a:t>
            </a:r>
            <a:r>
              <a:rPr lang="hu-HU" sz="1400" dirty="0" smtClean="0">
                <a:latin typeface="+mj-lt"/>
              </a:rPr>
              <a:t> </a:t>
            </a:r>
            <a:r>
              <a:rPr lang="hu-HU" sz="1400" dirty="0" err="1" smtClean="0">
                <a:latin typeface="+mj-lt"/>
              </a:rPr>
              <a:t>arbitrage</a:t>
            </a:r>
            <a:endParaRPr lang="en-GB" sz="1400" dirty="0" smtClean="0">
              <a:latin typeface="+mj-lt"/>
            </a:endParaRPr>
          </a:p>
          <a:p>
            <a:r>
              <a:rPr lang="hu-HU" sz="1400" b="1" dirty="0" err="1" smtClean="0">
                <a:latin typeface="+mj-lt"/>
              </a:rPr>
              <a:t>Continous</a:t>
            </a:r>
            <a:r>
              <a:rPr lang="hu-HU" sz="1400" b="1" dirty="0" smtClean="0">
                <a:latin typeface="+mj-lt"/>
              </a:rPr>
              <a:t> </a:t>
            </a:r>
            <a:r>
              <a:rPr lang="hu-HU" sz="1400" b="1" dirty="0" err="1" smtClean="0">
                <a:latin typeface="+mj-lt"/>
              </a:rPr>
              <a:t>development</a:t>
            </a:r>
            <a:r>
              <a:rPr lang="hu-HU" sz="1400" b="1" dirty="0" smtClean="0">
                <a:latin typeface="+mj-lt"/>
              </a:rPr>
              <a:t> of </a:t>
            </a:r>
            <a:r>
              <a:rPr lang="hu-HU" sz="1400" b="1" dirty="0" err="1" smtClean="0">
                <a:latin typeface="+mj-lt"/>
              </a:rPr>
              <a:t>the</a:t>
            </a:r>
            <a:r>
              <a:rPr lang="hu-HU" sz="1400" b="1" dirty="0" smtClean="0">
                <a:latin typeface="+mj-lt"/>
              </a:rPr>
              <a:t> </a:t>
            </a:r>
            <a:r>
              <a:rPr lang="hu-HU" sz="1400" b="1" dirty="0" err="1" smtClean="0">
                <a:latin typeface="+mj-lt"/>
              </a:rPr>
              <a:t>regulatory</a:t>
            </a:r>
            <a:r>
              <a:rPr lang="hu-HU" sz="1400" b="1" dirty="0" smtClean="0">
                <a:latin typeface="+mj-lt"/>
              </a:rPr>
              <a:t> </a:t>
            </a:r>
            <a:r>
              <a:rPr lang="hu-HU" sz="1400" b="1" dirty="0" err="1" smtClean="0">
                <a:latin typeface="+mj-lt"/>
              </a:rPr>
              <a:t>framework</a:t>
            </a:r>
            <a:endParaRPr lang="hu-HU" sz="1400" b="1" dirty="0" smtClean="0">
              <a:latin typeface="+mj-lt"/>
            </a:endParaRPr>
          </a:p>
          <a:p>
            <a:r>
              <a:rPr lang="en-GB" sz="1400" b="1" dirty="0" smtClean="0">
                <a:latin typeface="+mj-lt"/>
              </a:rPr>
              <a:t>Supervisory cooperation with Chinese authorities </a:t>
            </a:r>
          </a:p>
          <a:p>
            <a:pPr lvl="1"/>
            <a:r>
              <a:rPr lang="en-GB" sz="1400" dirty="0" smtClean="0">
                <a:latin typeface="+mj-lt"/>
              </a:rPr>
              <a:t>Establishment</a:t>
            </a:r>
            <a:r>
              <a:rPr lang="hu-HU" sz="1400" dirty="0" smtClean="0">
                <a:latin typeface="+mj-lt"/>
              </a:rPr>
              <a:t> of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information sharing practices (similarly to supervisory colleges)</a:t>
            </a:r>
          </a:p>
          <a:p>
            <a:pPr lvl="1"/>
            <a:r>
              <a:rPr lang="hu-HU" sz="1400" dirty="0" err="1" smtClean="0">
                <a:latin typeface="+mj-lt"/>
              </a:rPr>
              <a:t>Revision</a:t>
            </a:r>
            <a:r>
              <a:rPr lang="hu-HU" sz="1400" dirty="0" smtClean="0">
                <a:latin typeface="+mj-lt"/>
              </a:rPr>
              <a:t> of </a:t>
            </a:r>
            <a:r>
              <a:rPr lang="en-GB" sz="1400" dirty="0" err="1" smtClean="0">
                <a:latin typeface="+mj-lt"/>
              </a:rPr>
              <a:t>MoU</a:t>
            </a:r>
            <a:r>
              <a:rPr lang="hu-HU" sz="1400" dirty="0" smtClean="0">
                <a:latin typeface="+mj-lt"/>
              </a:rPr>
              <a:t>s</a:t>
            </a:r>
            <a:r>
              <a:rPr lang="en-GB" sz="1400" dirty="0" smtClean="0">
                <a:latin typeface="+mj-lt"/>
              </a:rPr>
              <a:t>  on supervisory issues </a:t>
            </a:r>
          </a:p>
          <a:p>
            <a:pPr lvl="1"/>
            <a:r>
              <a:rPr lang="en-GB" sz="1400" dirty="0" smtClean="0">
                <a:latin typeface="+mj-lt"/>
              </a:rPr>
              <a:t>Development of the institutional framework</a:t>
            </a: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  <a:p>
            <a:endParaRPr lang="en-GB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latin typeface="+mj-lt"/>
              </a:rPr>
              <a:t>5. </a:t>
            </a:r>
            <a:r>
              <a:rPr lang="hu-HU" sz="2400" b="1" dirty="0" err="1" smtClean="0">
                <a:latin typeface="+mj-lt"/>
              </a:rPr>
              <a:t>Clearing</a:t>
            </a:r>
            <a:r>
              <a:rPr lang="hu-HU" sz="2400" b="1" dirty="0" smtClean="0">
                <a:latin typeface="+mj-lt"/>
              </a:rPr>
              <a:t> and </a:t>
            </a:r>
            <a:r>
              <a:rPr lang="hu-HU" sz="2400" b="1" dirty="0" err="1" smtClean="0">
                <a:latin typeface="+mj-lt"/>
              </a:rPr>
              <a:t>settlement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issues</a:t>
            </a:r>
            <a:endParaRPr lang="hu-HU" sz="2400" b="1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323528" y="1484784"/>
            <a:ext cx="4392488" cy="5760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dirty="0" smtClean="0">
                <a:latin typeface="+mj-lt"/>
              </a:rPr>
              <a:t>Details of Chinese </a:t>
            </a:r>
            <a:r>
              <a:rPr lang="en-GB" dirty="0" smtClean="0">
                <a:latin typeface="+mj-lt"/>
              </a:rPr>
              <a:t>clearing </a:t>
            </a:r>
            <a:r>
              <a:rPr lang="en-GB" dirty="0" smtClean="0">
                <a:latin typeface="+mj-lt"/>
              </a:rPr>
              <a:t>and settlement agreements</a:t>
            </a:r>
            <a:endParaRPr lang="hu-HU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16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500753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5652120" y="1988840"/>
            <a:ext cx="3096344" cy="4429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PBOC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typically concluded memorandums of understanding (</a:t>
            </a:r>
            <a:r>
              <a:rPr lang="en-GB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MoU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clearing and settlement</a:t>
            </a:r>
            <a:r>
              <a:rPr lang="en-GB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swapline partner </a:t>
            </a:r>
            <a:r>
              <a:rPr lang="en-GB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central banks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Official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clearing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banks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628650" lvl="1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BoC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Bank of China</a:t>
            </a:r>
          </a:p>
          <a:p>
            <a:pPr marL="628650" lvl="1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CCB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China </a:t>
            </a: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Construction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Bank</a:t>
            </a:r>
          </a:p>
          <a:p>
            <a:pPr marL="628650" lvl="1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ICBC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Commercial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Bank of China</a:t>
            </a:r>
          </a:p>
          <a:p>
            <a:pPr marL="628650" lvl="1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685800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CIPS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– China International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Payment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System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expected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 launched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  <a:r>
              <a:rPr lang="hu-HU" sz="16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2015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process cross-border </a:t>
            </a:r>
            <a:r>
              <a:rPr lang="hu-HU" sz="1600" dirty="0" err="1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RMB</a:t>
            </a:r>
            <a:r>
              <a:rPr lang="hu-HU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transactions</a:t>
            </a:r>
            <a:endParaRPr lang="hu-HU" sz="1600" dirty="0" smtClean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latin typeface="+mj-lt"/>
              </a:rPr>
              <a:t>The </a:t>
            </a:r>
            <a:r>
              <a:rPr lang="hu-HU" sz="2400" b="1" dirty="0" err="1" smtClean="0">
                <a:latin typeface="+mj-lt"/>
              </a:rPr>
              <a:t>MNB’s</a:t>
            </a:r>
            <a:r>
              <a:rPr lang="hu-HU" sz="2400" b="1" dirty="0" smtClean="0">
                <a:latin typeface="+mj-lt"/>
              </a:rPr>
              <a:t> Renminbi Program</a:t>
            </a: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7344816" cy="4464496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latin typeface="+mj-lt"/>
              </a:rPr>
              <a:t>Starting </a:t>
            </a:r>
            <a:r>
              <a:rPr lang="hu-HU" sz="2000" b="1" dirty="0" err="1" smtClean="0">
                <a:latin typeface="+mj-lt"/>
              </a:rPr>
              <a:t>point</a:t>
            </a:r>
            <a:r>
              <a:rPr lang="hu-HU" sz="2000" b="1" dirty="0" smtClean="0">
                <a:latin typeface="+mj-lt"/>
              </a:rPr>
              <a:t>: </a:t>
            </a:r>
            <a:r>
              <a:rPr lang="hu-HU" sz="2000" b="1" dirty="0" err="1" smtClean="0">
                <a:latin typeface="+mj-lt"/>
              </a:rPr>
              <a:t>RMB</a:t>
            </a:r>
            <a:r>
              <a:rPr lang="hu-HU" sz="2000" b="1" dirty="0" smtClean="0">
                <a:latin typeface="+mj-lt"/>
              </a:rPr>
              <a:t> swapline </a:t>
            </a:r>
            <a:r>
              <a:rPr lang="hu-HU" sz="2000" b="1" dirty="0" err="1" smtClean="0">
                <a:latin typeface="+mj-lt"/>
              </a:rPr>
              <a:t>agreement</a:t>
            </a:r>
            <a:r>
              <a:rPr lang="hu-HU" sz="2000" b="1" dirty="0" smtClean="0">
                <a:latin typeface="+mj-lt"/>
              </a:rPr>
              <a:t> (</a:t>
            </a:r>
            <a:r>
              <a:rPr lang="hu-HU" sz="2000" b="1" dirty="0" err="1" smtClean="0">
                <a:latin typeface="+mj-lt"/>
              </a:rPr>
              <a:t>September</a:t>
            </a:r>
            <a:r>
              <a:rPr lang="hu-HU" sz="2000" b="1" dirty="0" smtClean="0">
                <a:latin typeface="+mj-lt"/>
              </a:rPr>
              <a:t> 2013)</a:t>
            </a:r>
          </a:p>
          <a:p>
            <a:endParaRPr lang="hu-HU" sz="800" b="1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Budapest Renminbi </a:t>
            </a:r>
            <a:r>
              <a:rPr lang="hu-HU" sz="2000" b="1" dirty="0" err="1" smtClean="0">
                <a:latin typeface="+mj-lt"/>
              </a:rPr>
              <a:t>Initiative</a:t>
            </a:r>
            <a:r>
              <a:rPr lang="hu-HU" sz="2000" b="1" dirty="0" smtClean="0">
                <a:latin typeface="+mj-lt"/>
              </a:rPr>
              <a:t> (</a:t>
            </a:r>
            <a:r>
              <a:rPr lang="hu-HU" sz="2000" b="1" dirty="0" err="1" smtClean="0">
                <a:latin typeface="+mj-lt"/>
              </a:rPr>
              <a:t>from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March</a:t>
            </a:r>
            <a:r>
              <a:rPr lang="hu-HU" sz="2000" b="1" dirty="0" smtClean="0">
                <a:latin typeface="+mj-lt"/>
              </a:rPr>
              <a:t> 2015)</a:t>
            </a:r>
          </a:p>
          <a:p>
            <a:endParaRPr lang="hu-HU" sz="800" b="1" dirty="0" smtClean="0">
              <a:latin typeface="+mj-lt"/>
            </a:endParaRPr>
          </a:p>
          <a:p>
            <a:r>
              <a:rPr lang="hu-HU" sz="2000" b="1" dirty="0" err="1" smtClean="0">
                <a:latin typeface="+mj-lt"/>
              </a:rPr>
              <a:t>FX</a:t>
            </a:r>
            <a:r>
              <a:rPr lang="hu-HU" sz="2000" b="1" dirty="0" smtClean="0">
                <a:latin typeface="+mj-lt"/>
              </a:rPr>
              <a:t> r</a:t>
            </a:r>
            <a:r>
              <a:rPr lang="en-GB" sz="2000" b="1" dirty="0" err="1" smtClean="0">
                <a:latin typeface="+mj-lt"/>
              </a:rPr>
              <a:t>eserve</a:t>
            </a:r>
            <a:r>
              <a:rPr lang="en-GB" sz="2000" b="1" dirty="0" smtClean="0">
                <a:latin typeface="+mj-lt"/>
              </a:rPr>
              <a:t> management</a:t>
            </a:r>
            <a:endParaRPr lang="hu-HU" sz="2000" b="1" dirty="0" smtClean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Investigation whether a small portion of the foreign reserves could be invested in renminbi assets.</a:t>
            </a:r>
            <a:endParaRPr lang="hu-HU" sz="800" b="1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C</a:t>
            </a:r>
            <a:r>
              <a:rPr lang="en-GB" sz="2000" b="1" dirty="0" err="1" smtClean="0">
                <a:latin typeface="+mj-lt"/>
              </a:rPr>
              <a:t>learing</a:t>
            </a:r>
            <a:r>
              <a:rPr lang="en-GB" sz="2000" b="1" dirty="0" smtClean="0">
                <a:latin typeface="+mj-lt"/>
              </a:rPr>
              <a:t> and settlement</a:t>
            </a:r>
            <a:r>
              <a:rPr lang="hu-HU" sz="2000" b="1" dirty="0" smtClean="0">
                <a:latin typeface="+mj-lt"/>
              </a:rPr>
              <a:t> (</a:t>
            </a:r>
            <a:r>
              <a:rPr lang="hu-HU" sz="2000" b="1" dirty="0" err="1" smtClean="0">
                <a:latin typeface="+mj-lt"/>
              </a:rPr>
              <a:t>from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February</a:t>
            </a:r>
            <a:r>
              <a:rPr lang="hu-HU" sz="2000" b="1" dirty="0" smtClean="0">
                <a:latin typeface="+mj-lt"/>
              </a:rPr>
              <a:t> 2015)</a:t>
            </a:r>
            <a:endParaRPr lang="hu-HU" sz="2000" dirty="0" smtClean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Planning of the </a:t>
            </a:r>
            <a:r>
              <a:rPr lang="hu-HU" sz="1400" dirty="0" smtClean="0">
                <a:latin typeface="+mj-lt"/>
              </a:rPr>
              <a:t>renminbi </a:t>
            </a:r>
            <a:r>
              <a:rPr lang="en-GB" sz="1400" dirty="0" smtClean="0">
                <a:latin typeface="+mj-lt"/>
              </a:rPr>
              <a:t>clearing and settlement infrastructure </a:t>
            </a:r>
            <a:endParaRPr lang="hu-HU" sz="1400" dirty="0" smtClean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Memorandum of Understanding.</a:t>
            </a:r>
            <a:endParaRPr lang="hu-HU" sz="1400" dirty="0" smtClean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Supporting the appointment of the official renminbi clearing bank. </a:t>
            </a:r>
            <a:endParaRPr lang="hu-HU" sz="1400" dirty="0" smtClean="0">
              <a:latin typeface="+mj-lt"/>
            </a:endParaRPr>
          </a:p>
          <a:p>
            <a:endParaRPr lang="hu-HU" sz="800" b="1" dirty="0" smtClean="0">
              <a:latin typeface="+mj-lt"/>
            </a:endParaRPr>
          </a:p>
          <a:p>
            <a:r>
              <a:rPr lang="hu-HU" sz="2000" b="1" dirty="0" err="1" smtClean="0">
                <a:latin typeface="+mj-lt"/>
              </a:rPr>
              <a:t>RMB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b="1" dirty="0" err="1" smtClean="0">
                <a:latin typeface="+mj-lt"/>
              </a:rPr>
              <a:t>instruments</a:t>
            </a:r>
            <a:r>
              <a:rPr lang="hu-HU" sz="2000" b="1" dirty="0" smtClean="0">
                <a:latin typeface="+mj-lt"/>
              </a:rPr>
              <a:t> (2015): </a:t>
            </a:r>
          </a:p>
          <a:p>
            <a:pPr lvl="1"/>
            <a:r>
              <a:rPr lang="en-GB" sz="1400" dirty="0" smtClean="0">
                <a:latin typeface="+mj-lt"/>
              </a:rPr>
              <a:t>Investigation whether renminbi liquidity instruments can/should be applied.</a:t>
            </a:r>
            <a:endParaRPr lang="hu-HU" sz="1400" dirty="0" smtClean="0">
              <a:latin typeface="+mj-lt"/>
            </a:endParaRPr>
          </a:p>
          <a:p>
            <a:endParaRPr lang="hu-HU" sz="800" b="1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F</a:t>
            </a:r>
            <a:r>
              <a:rPr lang="en-GB" sz="2000" b="1" dirty="0" err="1" smtClean="0">
                <a:latin typeface="+mj-lt"/>
              </a:rPr>
              <a:t>inancial</a:t>
            </a:r>
            <a:r>
              <a:rPr lang="en-GB" sz="2000" b="1" dirty="0" smtClean="0">
                <a:latin typeface="+mj-lt"/>
              </a:rPr>
              <a:t> stability and supervisory issues </a:t>
            </a:r>
            <a:r>
              <a:rPr lang="hu-HU" sz="2000" b="1" dirty="0" smtClean="0">
                <a:latin typeface="+mj-lt"/>
              </a:rPr>
              <a:t>(2015)</a:t>
            </a:r>
            <a:r>
              <a:rPr lang="en-GB" sz="2000" b="1" dirty="0" smtClean="0">
                <a:latin typeface="+mj-lt"/>
              </a:rPr>
              <a:t>:</a:t>
            </a:r>
            <a:r>
              <a:rPr lang="hu-HU" sz="2000" b="1" dirty="0" smtClean="0">
                <a:latin typeface="+mj-lt"/>
              </a:rPr>
              <a:t> </a:t>
            </a:r>
          </a:p>
          <a:p>
            <a:pPr lvl="1"/>
            <a:r>
              <a:rPr lang="en-GB" sz="1400" dirty="0" smtClean="0">
                <a:latin typeface="+mj-lt"/>
              </a:rPr>
              <a:t>Investigation of the risks related to the increasing renminbi market activity and monitoring of Chinese credit institutions, especially with regards to cross-border activity and to risks stemming from contagion and imbalances of the Chinese financial system. </a:t>
            </a:r>
            <a:endParaRPr lang="hu-HU" sz="1400" dirty="0" smtClean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Cooperation with Chinese supervisory authorities and strengthening of the supervisory coordination and information sharing procedures.</a:t>
            </a:r>
            <a:endParaRPr lang="hu-HU" sz="1400" dirty="0" smtClean="0">
              <a:latin typeface="+mj-lt"/>
            </a:endParaRPr>
          </a:p>
          <a:p>
            <a:pPr>
              <a:buNone/>
            </a:pPr>
            <a:endParaRPr lang="hu-HU" sz="1400" dirty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17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pic>
        <p:nvPicPr>
          <p:cNvPr id="8" name="Kép 7" descr="RMB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16632"/>
            <a:ext cx="799835" cy="821941"/>
          </a:xfrm>
          <a:prstGeom prst="ellipse">
            <a:avLst/>
          </a:prstGeom>
        </p:spPr>
      </p:pic>
      <p:sp>
        <p:nvSpPr>
          <p:cNvPr id="9" name="Lefelé nyíl 8"/>
          <p:cNvSpPr/>
          <p:nvPr/>
        </p:nvSpPr>
        <p:spPr>
          <a:xfrm>
            <a:off x="251520" y="1268760"/>
            <a:ext cx="432048" cy="4896544"/>
          </a:xfrm>
          <a:prstGeom prst="downArrow">
            <a:avLst/>
          </a:prstGeom>
          <a:solidFill>
            <a:srgbClr val="1E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mtClean="0">
                <a:latin typeface="+mj-lt"/>
              </a:rPr>
              <a:t>Thank you for your attentiaon!</a:t>
            </a:r>
          </a:p>
          <a:p>
            <a:pPr algn="ctr">
              <a:buNone/>
            </a:pPr>
            <a:endParaRPr lang="en-GB" smtClean="0">
              <a:latin typeface="+mj-lt"/>
            </a:endParaRPr>
          </a:p>
          <a:p>
            <a:pPr algn="ctr">
              <a:buNone/>
            </a:pPr>
            <a:r>
              <a:rPr lang="ja-JP" altLang="en-GB" sz="4800" smtClean="0">
                <a:latin typeface="+mj-lt"/>
              </a:rPr>
              <a:t>谢谢</a:t>
            </a:r>
            <a:endParaRPr lang="en-GB" sz="480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18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>
                <a:latin typeface="+mj-lt"/>
              </a:rPr>
              <a:t>Agenda</a:t>
            </a:r>
            <a:endParaRPr lang="hu-HU" sz="2400" b="1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196752"/>
            <a:ext cx="7886700" cy="4032449"/>
          </a:xfrm>
        </p:spPr>
        <p:txBody>
          <a:bodyPr>
            <a:noAutofit/>
          </a:bodyPr>
          <a:lstStyle/>
          <a:p>
            <a:pPr marL="800100" lvl="1" indent="-457200">
              <a:buNone/>
            </a:pPr>
            <a:endParaRPr lang="en-US" sz="1800" b="1" smtClean="0">
              <a:latin typeface="+mj-lt"/>
            </a:endParaRPr>
          </a:p>
          <a:p>
            <a:pPr marL="800100" lvl="1" indent="-457200">
              <a:buNone/>
            </a:pPr>
            <a:endParaRPr lang="en-US" sz="1800" b="1" smtClean="0">
              <a:latin typeface="+mj-lt"/>
            </a:endParaRPr>
          </a:p>
          <a:p>
            <a:pPr marL="800100" lvl="1" indent="-457200">
              <a:buNone/>
            </a:pPr>
            <a:r>
              <a:rPr lang="en-US" sz="1800" b="1" smtClean="0">
                <a:latin typeface="+mj-lt"/>
              </a:rPr>
              <a:t>Quick </a:t>
            </a:r>
            <a:r>
              <a:rPr lang="en-US" sz="1800" b="1" smtClean="0">
                <a:solidFill>
                  <a:srgbClr val="002060"/>
                </a:solidFill>
                <a:latin typeface="+mj-lt"/>
              </a:rPr>
              <a:t>wrap </a:t>
            </a:r>
            <a:r>
              <a:rPr lang="en-US" sz="1800" b="1" smtClean="0">
                <a:latin typeface="+mj-lt"/>
              </a:rPr>
              <a:t>of RMB </a:t>
            </a:r>
            <a:r>
              <a:rPr lang="en-US" sz="1800" b="1" smtClean="0">
                <a:latin typeface="+mj-lt"/>
              </a:rPr>
              <a:t>internationalisation</a:t>
            </a:r>
            <a:endParaRPr lang="en-US" sz="1800" smtClean="0">
              <a:latin typeface="+mj-lt"/>
            </a:endParaRPr>
          </a:p>
          <a:p>
            <a:pPr marL="800100" lvl="1" indent="-457200">
              <a:buNone/>
            </a:pPr>
            <a:endParaRPr lang="en-US" sz="1800" b="1" smtClean="0">
              <a:latin typeface="+mj-lt"/>
            </a:endParaRPr>
          </a:p>
          <a:p>
            <a:pPr marL="800100" lvl="1" indent="-457200">
              <a:buAutoNum type="arabicPeriod"/>
            </a:pPr>
            <a:endParaRPr lang="en-US" sz="1800" b="1" smtClean="0">
              <a:latin typeface="+mj-lt"/>
            </a:endParaRPr>
          </a:p>
          <a:p>
            <a:pPr marL="685800" lvl="1" indent="-342900">
              <a:buNone/>
            </a:pPr>
            <a:endParaRPr lang="en-US" sz="1800" b="1" smtClean="0">
              <a:latin typeface="+mj-lt"/>
            </a:endParaRPr>
          </a:p>
          <a:p>
            <a:pPr marL="685800" lvl="1" indent="-342900">
              <a:buNone/>
            </a:pPr>
            <a:endParaRPr lang="en-US" sz="1800" b="1" smtClean="0">
              <a:latin typeface="+mj-lt"/>
            </a:endParaRPr>
          </a:p>
          <a:p>
            <a:pPr marL="685800" lvl="1" indent="-342900">
              <a:buNone/>
            </a:pPr>
            <a:r>
              <a:rPr lang="en-US" sz="1800" b="1" smtClean="0">
                <a:latin typeface="+mj-lt"/>
              </a:rPr>
              <a:t>Central </a:t>
            </a:r>
            <a:r>
              <a:rPr lang="en-US" sz="1800" b="1" smtClean="0">
                <a:latin typeface="+mj-lt"/>
              </a:rPr>
              <a:t>banks</a:t>
            </a:r>
            <a:r>
              <a:rPr lang="en-US" sz="1800" b="1" smtClean="0">
                <a:latin typeface="+mj-lt"/>
              </a:rPr>
              <a:t>’ responsibilities and the MNB’s Renminbi </a:t>
            </a:r>
            <a:r>
              <a:rPr lang="en-US" sz="1800" b="1" smtClean="0">
                <a:latin typeface="+mj-lt"/>
              </a:rPr>
              <a:t>Program</a:t>
            </a:r>
            <a:endParaRPr lang="en-US" sz="1800" b="1" smtClean="0">
              <a:latin typeface="+mj-lt"/>
            </a:endParaRPr>
          </a:p>
          <a:p>
            <a:pPr marL="342900" lvl="0" indent="-342900">
              <a:buAutoNum type="arabicPeriod" startAt="2"/>
            </a:pPr>
            <a:endParaRPr lang="en-US" sz="1800" smtClean="0">
              <a:latin typeface="+mj-lt"/>
            </a:endParaRPr>
          </a:p>
          <a:p>
            <a:pPr lvl="0"/>
            <a:endParaRPr lang="en-US" sz="1800" smtClean="0">
              <a:latin typeface="+mj-lt"/>
            </a:endParaRPr>
          </a:p>
          <a:p>
            <a:pPr lvl="0"/>
            <a:endParaRPr lang="en-US" sz="1800" smtClean="0">
              <a:latin typeface="+mj-lt"/>
            </a:endParaRPr>
          </a:p>
          <a:p>
            <a:pPr lvl="0"/>
            <a:endParaRPr lang="en-US" sz="1800" smtClean="0">
              <a:latin typeface="+mj-lt"/>
            </a:endParaRPr>
          </a:p>
          <a:p>
            <a:pPr lvl="0"/>
            <a:endParaRPr lang="en-US" sz="1800" smtClean="0">
              <a:latin typeface="+mj-lt"/>
            </a:endParaRPr>
          </a:p>
          <a:p>
            <a:pPr lvl="0"/>
            <a:endParaRPr lang="en-US" sz="1800" smtClean="0">
              <a:latin typeface="+mj-lt"/>
            </a:endParaRPr>
          </a:p>
          <a:p>
            <a:endParaRPr lang="en-US" sz="180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26626" name="AutoShape 2" descr="data:image/jpeg;base64,/9j/4AAQSkZJRgABAQAAAQABAAD/2wCEAAkGBxQTEhMTExQWFhUXGBoaGRcYGBwfGxsYHxoaGCAZHRsZHCghGxslHBkYITIhJSkrLi4uHB8zODMsNyotLisBCgoKDg0OGxAQGywkICYuLC80LCw0LCwsLCwsLCwsLCwsLC8sLCwsLCwsLCwsLDQsLCwsLCwsLCwsLCwsLCwsLP/AABEIALEBHAMBIgACEQEDEQH/xAAbAAACAgMBAAAAAAAAAAAAAAAEBQMGAAECB//EAEkQAAIBAgUCAwUECAQFAgQHAAECEQMhAAQSMUEFUSJhcQYTMoGRQqGx8CMzUmJywdHxFIKS4Qc0c7LCU7MVNaLSJERUY4OTtP/EABkBAAMBAQEAAAAAAAAAAAAAAAECAwQABf/EAC4RAAICAgICAQMCBQUBAAAAAAABAhEDIRIxBEEiEzJRYaEzQlJxgRQjNEPwBf/aAAwDAQACEQMRAD8An9n8wdRWSRMbbm8fz+vzxYKF+THM8fPnCfomTKqWnuB67EjuLR9fTBmc6pSoKFZjJEhFEk+Z7fOBY+eI+z1cnylSGVHOwQruANgZ5uY9NxN9sDe0/RGq0gy3qIdQW9xBDD+K0+cRiut1UVF1FlDeHwariHuIsxkAXA5IOwGHfQerVT4ag8H2G5Udj5djxzaIZAeOWP5x9CPoOahtJPmuLlSqiLH5zhV1f2WlmekdLMZKn4Z7gi6EnfcX4wmq9Qr5cgVEYTYEixiJuDH2hcH+eD0UycfI3F7/AAWTMAqlQ01h2kwDuYN47n78V6vWpIR4BU1qrCtqkmwBkm4MyfntaAHU6/UbaQMHeyWSd3euwOkagnYsTLMN9tp/ePYwFth+k8UXKY46ZnnZPGGU/v8A2lmA0cdoMGRtBGA+qVqoYGmKlSVICK2lZvDFyw0m4uZHhNi2mGuZpSLfEBY+Y57we3+xxFlVLRqUiNxvESCNr832P0wzVHn3slprMEkmdt/5ifrgXrWXd6VVF5U2J5BFvmJ22xHlq1Ra7BgDYBgi20jxKzFri7tsbxHhIIwyWoJDA+ER9xUnfyG+28YX6ijtB4P30AdDrg0UJY/oxobUbyo0kxNhY3O8HEXVupsGWiEZ1qcoSSIMtEKYA8HiUmNfwxgmjl01MwpgsxAYxYkWnSN4v5xgpth5fiI5/nA+mOySU1ziRxzcHxMR3YCWIDKAB9qYMAzsdpgW2kxiIMRIXUbd7ni+qZ3xDknLUwJJk1LsDI8RIBEA7G4IB2nnBaU9TGdV5HFxved/W8xxiEcORu+jpTin+wBm857oAsDNyDIhSADqMwVNgBEny4JNByaYkEEzO28m4gCRYEcxEwZGIuq5NERS2tFRhdV1G7QBDK0rLSQBuJ3GJqVAIkCYUNcmd5bf5nG2eRsGLBGMb9hC0CKYJbZQfunCTo+boVNL0yAzAwvvDtYzpDQLQfhttxiw5hyEMdo58v64UZLJrSQU6chYAALM0DaxYkwAJieMSLQfxdhmVqfExJvffjYH6AHCjK0Kpr1qrEAORpBvKAtAldMQIswaCWiZJLrMJCRbtb8/u4DpAkwIntiZ0JdsNydGTJvB+/6/y7YXe0KNXX3auVUMCxEyQLnSQQVIswI5A4nDio2hDB2H3/34wpLabnttyTwB3Nj+NhOG6R2N75EAPu0g3AhUUQCey2twbgARxYzHlqJk1XMt/wBgH2R2E/k4MoZTU2t/l2HMD6CTyY2sALn6wLRMAH6n88YTsD+TpC3N9Sd6+kArSQ3Yg3LKYA/dJ0wRGxBiV1EUKIUkqSJ3vYcQOw5j8AABOqbQLngc/m2GWTyEGXv5cA/z/D8S62dKSWkLqeQeoNoHcxtcW/PyM45qZIJcnwySd5JJ4P1H0F7Q56l1daCFoLtIUKNtRMKGMHSC0Cb77EwMJXQ10DMFVyWIBmACSpRhJvEg9juLFSaQqg5Jt6/U7DFlX3bAFiILK0ASJlZmdMr6lTYXxMtAEOajGopEaSAEi9u5nnV2+R3k8utOdMmwkkkzEgG5MWO9yYWSYGDqdJ2BYiANiRF58+OfOwOGyLmv1JKH0np6FWeZqVQVUJIaBVpgX2tUAn1kciLbnEfUs0wAFNGd22NtKrHxMSBHPf54NqUyDpuSZI3ubH63sPI8kYyjYWHpHre/EGdwYnEsUJN20NLIoJxvsTZfKZgA1HrghSPAogW3u20A2t2w5oohEySOD5fPncR5YHzudNNS6JJEE+Q+023AltNtjBkzhP0zqopUwtWm4NyNNFnWCeGph1ImdmOLSz39qQMeL+tstedcU6bOw+FS0DyEx+GPOqYZ2LOxLGZPc7wPUkeX0x6ZUpB9Qb4WBHyO/wDbHnlWg1NihsQ2kniRI4+vzxI9TxPf5COnZIe8A35/t+e2LitQIqmNKzBYRAtufK0epGE/RMgFvz+e/OHuZyBakVV9B2giVYdiDxHI+/bD0HPNNqLZz07NjfXqpyQDvpIg/wCmCPSe2Gub6errDBWFiARI5v5b74rxo+4SnSowHY6Z+KJuxEwCbED5YH6V19cuPdM7uoPi13amx4solZO307Y5OuzPLG38oBjezuXJHheP2SzR6Rv3555nDfLIqrpTSAsDSI8JiQCBsYIwTXyoZTJnUCJEHfkTIO8ixGFOWp1adQyy6BKoguxG+tnKgyPHa8amJZiRBUadk5ZZTVSYTmgEv9wxW6XUm/xb0XujgMnABgCPQiL7yPPDelnBV+AqxvMEHSZKmQpPKsB3iZOA+p9LSp4WkMASGBAIMre+w3P+UngQ3NL7uiLjJ9doLq1Sqkr4ivGrTzMyoYi3lJIgETIH6DSLJ400gnWvAlmZ2GmSRGowTYg+QJm6NWkAG5UfEFjX+8B37gdza4x11AnVTYKx0VJ8O4Gh1JImWXaygknTawiEsf8ASH6tr5E9eGBHOx+m4jZuflI5gdqrE7fLgfMi154H9JODBEbD0G2/E+XJg40oDkhm7GBIkjgGfIel8NCH03fuycovJHXVC5s8wrKIUAFQWImUhSzE2CQGIE6vwBsFMwwm5n6fn884U9ZNKioq1KWoWWCbG5IARjpZtUkAiZJjk4Y5esWEgGOCRpB8wDBHzAxWUrZTHj4wVEvXsotWjURgIMbgGCGBDQ1jBwsyWTWnTFNAohVWQqgm0SQoF+TA74sOZpakIHI/3GEtESVJ7gffxhWGD+LQZm6Z0N8vxwJlAGaxBA+5vlsf6449qs4adKFI8VpYwN1W/lLgm4sD3x17P5T3eXQNdm8TGQfE1+ABEEDbYDCy/ByjWPk/bEftN11kOmmrHe4FiRI3hrmCAI8yRIln0Cs7UVrVRDETFpCm/AFyBMcTHfFa6/kiMwHILUywkcECbgHwsYYfvDTK74slPqKMishDBhuLjtB8/I7cjCXsvkiljiorv2VfrXUatWppUkkEro0kmbXB0kFSTpAsZiTeQ+6Zk3VEV2lo4+EegPEcxf6AK1yBp1feaWYbdyvww0G82IMAyNuRhuc/MaCCO/Hy/rjm7ew5pWlCC0J+t9fIOimwEEAiYYybQNS6rXMsAJi9zjfsw9auDrXwH7RPlxNz87X3GAR0yKy6yTTawvYmAIMWuEAI7qLQRi4ZSqqACw8v7Y7thyzjCChFb/JMwp0hJIE2km5/2GBqud1CKZB7kcCNvInFJ9oupmrVZJs0BRJXxHYkixgeAAkDxEnuLf7O+yj0WLV6uoyYRJhRJsWYmREWi3B5w6/QnLDHGuU3v8HeVpz4QD5Rv93GGFDpBMz4Qd43NgJ9YAHewwzqVKdJOFXyG/mZv9duYwrT2ooMxUOJE7Mpi8GdJJiebjzwyj+SXKUvsQauTRNhfud8C53rdGlIqOJP2RJMGb2mFMEajaYvxjjMVGY324GBM3klbxEDWFIVokqZBDAG0hgrD0Pcyf7CqF7kB9RztT9GUAhwNMghiTBghhYwZ0kSSD8OnE7Zc1UAqKxAPiDgKzQfCxgDkK1jEiBYXLJ3gyZ4vH5nElQ8QZj87mcGM2jskIyAEyagNNMEuIi5nyIbUve0Ed7DE5oK1yKTceIAkeXwN+ON1FMG5G43JO8xPaxnufQYVHMlbHWfSAB5eI3/ACOMZcsXy+IsXcfl+5Y8pXVm0EgNwvfc2nfnz37YV+0/s+XPvaVzHjQC7ARDKd5gXHMWuL1iv1tHQuGGskkIbmZIgiLnTedp54Ng9m+rZgjRVmog+2bODyDNnAsJMNYkkyMVTPQWOeL5oWdH6jo+Iyo53+RxZR1RGFyPLtwcGVum5WsusBb7uh0mf3o3N9mBwlzXsgDelUYX+1EEf5RuO8HfDBlPFkdy0yHqfVqZGiJ9DEEXEEXkHkbRjj2XU1nqu99AUKzcE6pPbVZfriJPZarMDQCTGotPzAj137cXGLP03Ipl6YpIdW5ZiB4mO+2/b0AHGAnsOWUIQ4wdkFSu1Ofd3U/Z5B3kRb5fhvgSsxZDq+2PiViDpmwEC3nMC0Gb4aVEAvtFz/T1OKz1Ou9Kqr6SaL2dQJNM2hlHIjcc3IuDNOPLR58p1sk6XRNPUxc9lWTEbBnMgBojuFvFrYIytVq6K8gKI1QQdTHiYFrkbAkG3YdLllrKCNXuWjQysVLGRBMCdM8SdiCDcYhy2QOXXUvjIiWJYeAEkqoJbwhfEB9oi5JlhnnCUdMf6sZrRPVoFfFTPwybHYWsY4tv8+4E9GuLE9/KZHA43/kJwTEsVjuQR/sR4he48/nBTow0sZ435sAT2H13w+ODhv8AYg/9zXr8iqhmH96VILnSqkKfhkmX0kwqgAeInURI+LDjL09BDn7P4Xn6ifyMZ1nKVVpM9E+NfFEDxAC4uD6wBJiARM4HyFdmRWbUCwkgrpC+QBuNifEZ2svwhmzSkuOhzntL03U3BFxcSLHcXHywsoFVCoigKoACgWAGw9I4wTlzKnuO/n6/O3lhZ1CquXBY3BnTxsJ+Q88cxcad8SzU636IMeFJPyn+mKHlqlV+oUywKrqqC6wDCEkA7iGItAsCdRmMWP2X6uMxSYr9lyuxuNKtN+DqO8bbYWV+kGhmRWRdfcAqDEFZliIMdjDaRYGMF7iPjqEpxfdMa+0GTWrRKtzYDjaCD5enYYXf/GKygrVoW210nUiO+hoYCJ5JgbYPr1GfSPduO4OkXO0+L1vt9Djg5epIlDHy9eD6YV7Jx1HjIHp5pDAmJFgw0k+XiGJE6erywkN3Bv8APv8AywYtFSgDqbDlG/pGB2oInwVRT8tQj/S1vnGFoVz9IjbLstiBFvENgO5H2dzjnNdO1SyRqmSuyt8+G89jN++Ol6g4/YqDurQeeDIP1GOzm1U2lCT8LggeZnYGAdj5QSRgA5MWZalqbSwMg+IEXB22P5jHIp6KhU3BuDO47bXPHzHfDqtDn9l/uPlPI3uLi/cghVRI07ONp3Bv9xvfnjBoZZHYh6l0QVHDhdTKSYuJvq4uZuYkQZvxiz9J6g5pLqDBgIOsQ5i2oiAJMdgJmMayNMRqG538iOI8r/T0wQ1GxO5B57fkYaI08vOosrPtvmn0DlBEjblgR4fM05v274V9K6O2aZKj1CobxAhgXMBUnbRAAjabwREYupyArCDt+1zwLTvYDe1h81+W6fWpBqhNMH7RElmAsCSRaATvO23OC03s0RzqOPhHTHGWySqqqSSAI427WA9I4xG2apCBKztME7Afag9xzhR1XqNRaTFTqJ8gLQxi0bxHncCTbCHpfQszXpJVHu/FLKznxbKAdSjUFJ1HTxCb8C0SjhtcpyovNXMIAGkQbgi873EcTGA6meBIhSfp3+fngTpPQswlMrWZGNogk95MlQb2+YPc4Jbpz+X1O/0wbJuEE+7FuV6vVqtpND3akKxLNJAK7RpB1ag4No0g321DVBmdTaC0BmHwsPtH9kRERh+3TWDzCzETJ2vbba7fXBVHp1VhMgcb/wC2OH5w9JHlORohHViQSCLeZ/sfpi99OqEUyJWVuA2xtZTyAYicVTp1BSwk7Hn9rv6WH0xcaKjQQYIIvI+W2ER6PlSVJAXT8yz1arInutBA4g/FvAggi8Xjz3DzpntCj2ddEHSKptTqH9wk/jaYAYmcA5TKLTVgsqpmxJI9RMxivdfYQEYOhC6QFb9HUWAtwLgwANPHBO+D0Z4445XSPQWN5FvLt39MKM01VHXQvvCzQsyAiCNRYiFJIkAEDxBL2tD02hVy40Bi6gGzfgpPwCdl2AEW3xNX6gG8IBFiWtBAG/8AcW3wxkemdZnPoCAWA3I1GAxEAkE2kSLTOJSl5I7j7x/5AD54V53IM51JUYNwpLAJAswUCzA3lgb3Hwppnz+YFIU/HKXU6wzFjpOkzN7+Egi+sEGbMsphUdWR5hlpMi00MOWJUC3IY3+1e+32vLBOZqq6g/ErAyIkEEkEEEbcRv52nGsmoK61OrVBFiIHG9xaNxtFiMd+4A8SyRyvc+XYxaSP6hIZJ8kuzPOEWm+gLMVxSVSgA8MAxKgTHhAMXBUgWXfYxLWnVV5IFpKkEbEWI7EDaRImRwcc0sgtRWnxa55jT5AqZWL7GR3EYA6pm6lGolJlApPCpURSdJiyAbM50sQgEBQD4og6JyvY+GFKvY7y9fdDcgfUd/Xg/I84VZqj7sxwfh9P9sTM8MDyOODx9CMGwKigkSD3/NjuMI9j3xYqy+Y0uuogFyFidzJAsPOw9WwP7ZZMvTXTJCnYRNmRhcmBOgif2iuKV1papqswZgUZIMSBU0q6nsGkwLQAo7xj1DpucXMUUqqPDUUGO3BU+hkfLHL8F80Hhcci2U72B6gtJswlQimCEYayF2Lgglgvihlmd4JxaK2cRnGhg4jdJbud1mDscB1un0w58C7mLbR2EELxt+zxjir1Onlz43CDlftEdwgEmN7D+p62lRPLUpfUQx92x+zFtrD7vp54YKzn7ImO539NP88UnN+3BY6cpl2qXj3tSQg/eCqdTgeZXAT5HN5o/wD4mvUj/wBJBppi0mVHxwRHi1Hzx3KujNJt9lvzvtDSpkr7wVH/AGKS6mHkTqKA+RIwF/jsxWsn6Je9mf8AAKPSD64D6f0oUo0lSLX0mw3mx7Anbj0wwyWcbSTAEd1Yeu528/6Y6722Di+kjf8A8E1D9I7v/GzEfQmMYvs7SX4Vt5DEz9SaPhm8WnsT2sLD/V9T1VwBJH3naeecHXoHCYpHRdAimSo7bj/SZH3YiqrUHxjUBsy/Gs+Rsw7gkeoMYc1aj/un5Hytv6/TAtWo/lt2P0wWkcozF2Xzml73H2o42GoD7r3j0Etjx8/z6YV5zp5YyCFYXDAXH39jiLpedYRSqRqvpI2aOBJta4B2uNgMJ0NxfsstCrIxIU1K6z8QI+ojAOWBBmd/zP34K1EHFI7RN6ZX1y5qppIMGATtFwd9pBAPqAbxBL6VU91T92VjSSPD5EwAOBEWm2GpHHmfz9+FNb4ntPiPz2tfbkf2GJ1Rp589PoF9oPataMhASYmYmBvN7QJEk+cTgPp/tgNbJUiJMMCCDADEhgADAZSRAMGRMHCbr/TT7/WWMTqGlWLEaplYB8UlonbTJwC3R4rKVLEKwTTUU3MGwOkKV8Q9DODbNsPHw8EX/wD+KHUTp2N7x/L1wbR6gY+D7/8AbChKcFvz5XwXlCNNwSQY5wTFwiUTqfTquWfxi0+Fh8B+cb+Rj0wX0zrX7cgD8d+PTFgy/tHl6jslWUvEsNVNhv8AENh/EF3wyPScuw1ClSIOxVV+sqL/AJ+SUeg/JTVZIlWz/tCGAVPz+GFWUy7VaoUyZMnnSp3O9rTi+1PZ2gdqYWbSpZfLZTHltiTKdOWkP0aaebRJIG0tufMn6Y5pnLyscY1FbDKdMEff8zgPP0xIUTaSSLEcW4J+ux3nGsv1ZQRqDeMkIBTaRpmWZvhKkgXX4S6g3J0xnMAmJGoxIkSAbL9YMd74f0YJJpi+jmij6aogfZqAeFrCxHDdztz4ZjG6WXp5o6yo92LIw3fxXAIAOmSBBMXPInDBtyRxAJ4tc7b2n6n5x0w1iJk3KmTA7f7jnUSJkYSUo+xKaWmdZlSpDDU/2SgggqWA1GSACsgyPszuYIn94ogMTcgLMySZtH3/AF4xGMxJuPWd94t3t/IeWIOpZRqnwGSAsrYWBDQDEgkaQZsdK3WCS2NR4uhbbmkxhlXKMSPmvB/oRgirU1yBtt2woOeWiBTdyahAYAhiCWYqEV2GmNQ0qpI2kgCTglXKmbT9oX8uYncxJGCVlD2c16BViTfsfzzgZOqU6dVaRYTUMb2DwIHzEA+ZUd4fUoZZ3B3/AKHHm/tj04irUdoCiYJ1XOpjpGk2JDq4J30gTc46vaK+PGOVuEtD72g9mhWl1MMA0X2s20gg/EbEW1NBE256IHydFqaj3oBJA1EX5vpO8zAUXB74k9mvaEVKUVWioh0lmI8cbOCpKkkbhSb32IJHR3r1Pd0QUpz+sKmY/dVtu0sJ8uQrfsDc0nin6BRmMxmapDHRqAhKAho2EuTIH70qJ9cLc/lVNX/DZcrqENXrC+kSfAh+0xgg1DEcAEziw9WrU8vl2FL4CYZ9Xir1IP6NXJmLHVU/ZDRtJ49nukvTpywBdiS8QLnYAbKALAA2EAWGJ+6JpqTvpCqpkKlL3gpqwRAYPuxYinKlSVhhP8/TFgzCtMJoBDSdcwV1RYAXbSIBmBzN8GFSSYBmf94+/HIMkAiQL8fW9uTcn6zi+PWkJ5NSpsUZirVFNiqupFh4dRMkDUAkg2PJPMxGIuguSumoSlXfSbHRMBgpALLt4o5uBBAZAgW1LHZV5mZ+HcR5jvOBOmMChMq1+FFr7tYNAH7pA+mMCnaLw+4iyfUKjuquoVIY7GdRLBb3ABBmZvsNVyGnVOo1UNWAqolIsr1NjUl7fHeyqNMAnULxfEq1JKgz8Vx/X1Hn54M96QBEzf6yRjdBa0LKW+gXNV9KkvC6Z1EMSoF/tFV47gc4q2d9rQD4FZrxLNE+YEEx9MHe2IIy1SCQPDqEcagI+/8AM4qfRcj7xwTJAG9zYW59I+WJtyT2bMGLHKDlIZV+rZqtOkFFJsFiw3uxEn1kc7DCnMpmAzMWqSCNnJggKQQGO4idsXunQUeEAWHA/piHqWXGk23/ALfn1wXYY5YXxUdBHsx1xczSvAqLAqKO8WYDhW3jiCLxiwLcDvzjyShmHoZj3lIEsraSOGSbqe0xvwQDj1Dp2fSqodTKtb0YGCD2IIIOGgzF5nj/AE3a6YQXxxQywJJi8yZ/MY7c3+v5+7HVNo1d5/thn2ZE3QF1HpNOqyl1uoIEEixm1iMQp0eiGVwCWBJBJJvYC0xaLYbEWxGyfhgtDLLJKrI/8IpAkCSDMT9ZH1/N4jl05bSeRKi4tMGTeMGUhHe/n6/1+7G6NMmSNIv2/oRgUBTKD7LIpYlpLSW8u+GHUMxSpOGDvTqloIAgna8QQwgg3kGPIwF7L5YlZ2lrbbTJt8h9cWbP9H96UJqGEIOllDC3a4I++cLWj1c3H6mwfM9dq0dCvT98WYqFpiKkblipIWBuT4RH3sen9dy9RtHvAr8038Lc7A/FztOA+o5eWNTRr8BBWdJjUGkE2kMqHjYXtio9J6bSqZgpDnwlh7wydUgXPJAJi/c33x1MisSlFyLz1RkNQDw6gvia0hBeC3abR5ziv9Tyj1GNValyNNOFgovhEgglidQngAkWlRJL9H0fq2KmIItBjy/P3Yiq53QQKqlF/aUEoBG8ASoF+4xziyClxdnOfrCkaR1WkhkJWXBIGqfi8HxHTPhDAi4IYZXOK+knwa50gkS0SZAntJiJgyYwPQqpVRnhHpvfv4QIUC+4EXixM+hjUFIiBFiABERsd9wYgiCO4jEnBnPJGSsJRA0glp7GdvrB+V+2J6HhJmTJknn6c8m3fCmtVdKUltTiPFphZJC6iiGy6mkgGw1RiXpXUy8Ao1lJLEjcEC6gczIOxhiABiziopE4fK2MerZCjWQB1B30sDBEiCVZTItax798L6lIoFWAABpEWEDYDyAAtjdap4rbiCR3nv52I727G7DJVQ4gwDHw7z6dxgDcnH+wvqdRFFdZNto7wJJ+QDR5kDnDDL+5zSCooDKRAOxHJUwbEHjAXtN0rXSOkXAPeNwbgcSomOCcVTpdetlas00JU6Q6kQjC8+JSV8JiHkmCB4hIJWi8cUcsOUHUi6VOk00+Fd/Un0veOYwCBrEJ4aV9T/t+QPCdzzsLXJWdzhrKFVWSmRLao1t+7APhXvybiALlfWZqgK20yF/iY7JxKgeJh+ysXBMLN/ghcuNy7FlcHM18sdJCTU92kAeBIXUe2stbsqqImcWiNIPOkE7gcGPSb8RacKKKg51lHwUaKJB43qT5+F0+mHNckoxuCwbjiGgEjYDvI9cCK7ETKh1DqdSlVo0vD+kImAZgwCA148/Xyx2vUKuYdkoEIimNRBljO4/Htt2wJ12+by4+HgRMSdMRJPpxx5Y59l2FJ6lJ/wBGQTEkxsFmTtwb39L4pGc47ii/kYsc1vujurmKtGotOsQ6vs42kkjiCSDFjIud+OVzdQv7mgCrLBLGCBaZBCwbN9/O+Jfao+8NKmmkkNEgkkCSsG+wJ7nbkg4C6LmWpV6qvA95ZTsJsZESVETY8RvjorA1ylqX7EFjzppR2v3oMqZ2tRekayrURniQIg77na0m3I+rp64KBgLEWjYyxn+f++FntLn6ZpaBctUTTB1E/rLgekiAPtc8d5OnoRAwuFvc2Mn62xb4PGpLs6HNTcZEtemGV1aCGEEEbCLkE2tvxsMVr2XXdQa+r9pFBXyBUz3Fh35M4s+dvTdQZOlh90R54TZSiTlC4OkaLkCSfsgenfyOITPQwP4tfkOzOdY5U1kYqQQJXSZ8WkxqBBAmZ/riehX95QTxOXN/EukxPkIO3fsdiMZRztPQiIVZQoAA3gj9ntfB1EALckqJgfP08sLRzaS69lF6xT9043ktcH53jDT2SzFSlUqKQRTIDOCDINlDgbyRE+Qni8GcYtmacMAdQOo8Eaj6yBMbcbWhvTMljEWXmYPiMauQGY/XtGFNeT5w4tei4ipK6vz64wLf89hhX0vMAP7okaSJX15TftcekdsOFX8/L+2Kdnhyg4NpnSUyYxoJv646RtvnjXPzw9ErOItjqmsidUf5iPwOMYW8saoCRjqOTKF0TqmgbDnFkodaRrzA9cC5/wBjE1xSqlRezoHjixDKfrOI6XsQtg1YkbnSmk/e5Gw5BwiTPZyTwz22A9b62CCqGfztjj2Ky5Nc1dJ0orAnjUYAHnbUbbfi6PsfQvDVImwBWw7TomPOZ2w2oZNaS6KahQAbbST3MEye9zjmmLLPjUOMCZqYN4wL/hwzW9PXkzv5YBrZ6urKPdFi9UqAS2hVUHxkimdKnSpBuJqbWtLmuoe70CAwckDxHcECY0nwwRfi07jDWYnF3oHrez1BCXQGmTzTaASRyux9CD3g3GIlqVacqQHS0MIBJ3j9loMdsMKvVNVOnVWm+hjM21BSC2ogNcAD7Gs8gHnWVqqdQV7kkm8/FOklvtCF/HsMZ8jfphcaXQPl80jkqraW2CmzcHY/EbcTvhhWySFXUeDUPEyeFub6hcHeDfc4EzGUV/A958iPLyEf0ON/4OpTnQ5PGl7j07j5YeHJxtk06boXZXp1WkzlqvvFYyBp8WomJZpJMIFURFh8NsF0T5/XefLtGOkqsD+kWL7i4+sSPmIHfBtNgwmxHf8Aofzv54Izm/Yvqe1yUaop1QxUmBUFypEfEBcjUSJEm0wZw6pPSqKKie7cNMOukz6MOZ88VTrvQWLCpTBImSosdw2kRe7AEMAYJNoviH2f6RmKT6vFSBgEEEoQDYEECWCwoIvbfcY62WeLHKHKLpljzFJtWlTAOzdhySPIW87DGqNMNV0pZKI539495P7wQzP/AO6cbzFb3aPUcyQJ8IjwjZVknxE88mBwMc0lahk3qNBqFWqNH7bAmBOwmAB5RjjPNuti/wBnKuuvmqneqY/hgaf/AKNOHOYrAEJeWliewGlZib7rbCb2boe7qV6Z493HmPc0hP1th/Uoi7HdZIIMeceY2tsYwI9Ai0nsRZ3oSFizglgBDa2HCgc+GTJ33+uAOr06TWZC7TE2kEtESDsSIj5cYP6lntdUUhO8lp5MgEwDaJ7AGL2OFefbTTkLcwI0oAAigLqkfBNokEkDcbmGS3xiapYqqeRmsv8Aowxp0wAvhJ8MxpB5J1AKw2tBx3SCVQqVBeJ7gdo7kniReecZXQENVUKCq0tOrSD4qLPJIpsdaP4gRYkmZAAwRk6AVKgjWdemWRRJCOBJVQIBVTqgXUTPKqCd/oUc4xal/wC9EuU6XRpsDTQE6ty03n0gWt6R2wQ9CTAET533b6b4iWmEKPAuyCY7/wCJkmYIkLTaOLWm5OA3Jjb+uGxtdInlu7YGMvIhrgekfP8AP9cVtlKpVQkfo2bwGYIMldjMEXH5i11W/P0GKd1yAxqKRqWAw4YAgDfm8A+gxSStFfGfy2PumZmoyr+rNr6WYR4RsIPbYefrjvPmFMQDew2N9/TA2U67TKk6WFtgCePzfC3qfVSwYqpvIHr+YwhRQly6oEp1ClZSmkmQPFtdlvYjYfWfOzimBMX8oHP5jFdzFPSNTk8hR3Yq199hvq7gRaSrXJ5/3hQyNd9SkxfkiBsd/nHfCmlO9osJpEkGPwjzNud/uw+yDlqcneYJ9AN/P82wjLyPl3+X4n87YedLPgP8R/kf5nDezzfJ3EJUXGMbjAVQVtZhh7uVtaQArSJ0nd9M8gAxc4yvTqaYDmfHBhJ5CCIA2IbcXABMHFLPP4hbnfGZNoB9cAEVTaSv6MAnwGHJFxdrgaiQZEwAzTKzUFqjV4ljUSsgiF4Hh3jub45nIqfSGzdmbMMwFyHCnvuSur78HJ1vMqTKU6gngshG38QNvIYl6WwK6RAjm5E7zHOAGzLf4sK1SmVIg6DzBPPOqIg8+uJUepKFyegxvbJEZFqUqiMwkaYYfyPPbBdD2ly7nSamliPhYFTHqwAt64V56hprVGJpqdASm1SyjeQDsDMeosOcLug5QNVfWVdwhjTcEMROkxssL66icFXYrwrjyLdX6ihSUZW7aSDeZ48+McLRRo1U1MLpBYAnSRBAMSAdPf8AkcA5jpVMi6g3na/r9+IM506r/wDl6roRNpDKew01AwF/L/d+H5M+1tDTN0QaTKCUGkglY5HFioJk8E3PniPp3RUp02prDIT8JEyoCLpIbewW/nhLSzWegBqYcggkkRJmQfBEA29L4Yv1N0XVUQcaghLeVgygdueMJKMV2xHOb9BtCi6kgtNOLAglhwZdmMja0at5JBEBVK+YV30h7kgEqSoOoKgE2KsAD4YiTqvETr1ZSbh19VJE/wAVPUvbnc4OyebQsfGsxtN9l7374aOSLjSEipRyWwfO9Wp06gp61DggsCrQEjUSSLAlFeJPYxGJtKkagIkatW3nJte0b98MK2Qp1FAqU0cRsyhrHceIfLEVfLrsJk3MbRvGBRXnHoFTMlAWbxCRxDXIAsbHfy9MTdN65l8x+pqqxidGzxwdDQw9YjGsx03WjLq89rSCGE72tf1OKXm/ZKoJUJI1LpkvAAmZ0KQWiF16p/hi/UxoY8c13TLB1qur5mlllubVqo40AwgN7y4nv4PPBPWK5cU6dvHUQW7D9IfkQjD54C9nPZ0ZZWYyWYDUxuxjuZO+0SYCrcmcE5fx5kEmyIT82IAP0Vx8zhWhZKK1d/qZmfDUNQC49dlCsR8xVMeaL2wzFUMjMhDSLEGZ22jfEKizMfs1V+9AnG92XAWQqLT10BZVuoFgFY2AG0AyLcDzOD0SQmZTreN9Vp+GIMX3ELr8+2IMn8Y1AMDwNgBMaZALQxtMrBUAyThl1jLFD7wGRPw3uRcbHje8i04Xe7BJYFB4GnSI8RjcuCOGtYkfMGXjSWObUvZv8uDywjKG69BVUkEtvp+0RsTM7iZ3j8MR1FlVlVJHIAv4vCSYBCzYne8RwZK1dy+kxJnSpg6osZBG5NgTvc/ZgwrTOmW02MHVBMEK0kiGHwqkmNxtbB8VrHJybF8yEskYxijbsbTAHh0FL/aY6TInSGIHAmAJ2wc2YCpqc6bDf1Ow33J/tgJaWqohECH4JAOkqFMHyA7m++2Cs7ltaDmw/l/L8cDAm5ORXNSUYMVZ7r8fq0J82sO+wueORis5zM1HeS+xUjgAgzt6jmcOM9lirRH9sLKuXAMrccj+fn/PF5JlcKjHoMyApmZGkwdS3gfwnkeuwsSTfEmbz6qh0KBvEwfKYuPqTuNsCJTYJrAJg3j9nn63jnw40yCNwd9iDzvawuebjscLQZW2DZslySTM6jfto/C4/vjqrS8Vh6T87+u/3YmqZfx3tAa3qoHzO334LzGXufz+fz2wKKRnxRP0DqdZqiUo95qaIJMgbk6hwACTM2GPQsgoCEDgm/yX7v6YQezPSCqzp8Tb2+Fd9M8Tz8h3mxPUWkD7wwp+1B09onjabxvjkn2eZ5ORTlSE/UepMlSoq1BYJ+ySgnxHaTFt5ifngbNdRcICX0pqqgVYXxBVlN10iTI2vB7HDOp1/LKYOYpA73cA+tz542PaHLE2zNEk9qikn0g3w9mB4pHWQZ2pozCGKyeL944kfScGov70YXt17KrZszRWZN6iiY7Sb7/fjKftLlP/ANVRH/8AIP64a0MosQdBMqvlt+GLFUMXtPeMUPp/U2Qmx+W1sM6ntA22k7+n4/jiZ7WbDJytDnqFfQpm5iL+v5+/FX6RUnM0mEiXiANwbHbff75xIy18zDBGKmym0HzkmPzzw86H0L3bCo4GsA6QNgDuSeTvtYfhztBXDHBpvY+NFSJ3+Z/rgFkUvtP9/XHWcrOKiAKdPivMKTYgeEMYA12ZQCYFzGAOm1arUw1XwVCoYhV8QNrQ0yTcxA3iARh1JvswNB9NDfT5/nn6QbYX9aXwGAZ8METHxCwF/wAfu3h6ZWrFh7zUtPQ2qYmS1vsjgE6YET8IEyB1enUEU6a1DTmmXJDNM1LgObwBczpAkQIsMmWKlLRRxfGmx5oH7J3345EwIEfOPIjeVsvIOqD6genMj5bWwBUFSCwAaBZGAAkSRDqJUMYk+IDhcTZhGNMhZPiSyGIhlJjUb+GZPPa4GKeLF8HRmyOKmrCVyQWNJZOfAxWf9JjGL70T+lPbxAH7/wCkYG6eaw94aknwrEv4TdzFydJiJMcjeIEfTP8AE63L0SqM0k2/9KkoiHNpDXjibbYo0aOC/QdLn3QeIKxvsSv46sQZ32po0tPvQ6TsQupef2CTx2xDWJJIgm/bCzr3RalZQQsBQPDJ4kjwi5+JgeRMweDsWOLG38tDY+1GUYQmYpSdgzhT9Hgz8sCZerLVXVrSFleYE7jkFyPu3xV6fs9UfSum8HVsYghRpiI8Kx4yNy0YtWU6c6IqxMfsybn742EkDYWwN+wzw48f2ysadNp6qbLuSSRM7iImexj6Yh6pQ1qtRNwJB7ryDzBCqfl8jmWzRTWig6la5O90ptt38Q/JEl5I6kA8iD8mIH3RgvozOLTsrgr62Cv4TuUI2I7gGBEN5yvM42+WFRtQkEXgGLgyJmxgib7emxOaySljAhktMx4CPCZ5WBpJj7M95VZ561AEik9SnEMyG6XkhwWlJk3GoQfi7jnUeNWG5c+alRPmMm0VAXlSJJ8N7D4Yix0L9n7NovPXS6MLJmZgja4MfCoA2ESMQU+uswMUT4hzG4ETE/fvt2xLRztTSF92dxtp2HHxfmN+w4OvuKrypXtEuZqgOhFiW2jsVsJ39P3vmDcqp92pj7I4+U/gcKmLwAtJgeSSOYnk9h9MMaGYYKoNJ7CLaf8A7sGCaBLKpG81lg0ArxvG2w48z+YxX8/0Fp8Fx25Hkfzf78WE5s/+lUn/ACdv4/XHAzTXPum+q+h+164bY0M/HoqyZCuFCAOFaJ8NpIAkkrI5BgiRvOCH6PYC/AJ/1E2iDeBfcE7QJeNn2JCijUJJgABSf+70w7yXSWIDVv0dvhkE78nb6T6jHU2O/K0Uuj0ItWhVLHy7SByLW77QMWvIezCrDVTJH2QfxPPoI+eHRZUGlbA9uf6n64j9+eLYKS9kcnlTkqWiYCAQLAfT8/74DztanBUkPImBcH57b+eIs/MA9t/zP5GFVbMIo8Td+CTG0wBsO/rguRLHi5bFeb9llzA8TaOQEJIFiIM2YBpJsCe+Kd0kClUC6TrDKjKGUeIVCj6lEMSGaVYGfCNgDj0/ptVXUaWmNxsR6g3jCDqHs9T/AMY9YkjVpcAHmCjACIFwGLEmNQAF5wlG3DnqThk6G3UeirmKCkBfeAK6nYaovtsrAkeUg8DCTKZFGWQIuQQRcEWIPYg2jFq6fnNkPAGn0Gw+kRhf1LoD1KjPSdUDXYEEy+xIgiJAHzk84Mop7RljJxbTOM10DLk/qYufhLJ9dBH1xrL9LoU7hFBHL+Jh83n7sUz2g6XQCoopj4j9gQRIAaQN7/h6lx0bodDRqFJJIt4RvEYGzdOE1G2y2HOU7gunEyy/z3/EYjqdUyyfFXojm9VB87tfFdq5DLLUSk6IXawgCLgwPL4SBO5tviHNdGp/4k/opK010qABJOqTftAHN2XaJwbZJYrHlT2gynGay8jgVqZMf6r/ANsAnq9HUdNSmbbyNO/cb829b4UdD6YBX/SKEc02CqY7oYkGCQAT8x6Ys1PLgfCoBji99/vGGUXIXJjcHQDX61TF3qKsrybExcAk33PMwPniHPdVolTFRQpgghSQYIMAjtbb5kWGHWYyoddLIpmRee07fLEeU6JSSWWmJ3F5AO43N9zyIwfpY0rZGXN6sgpZxWUkq/J/VvySe194IxHSzpLL4WAMj4GtJvuO0H5YKKD3i+AQ6mIJ3BM20G0WiT24GCQhvptESTJaTwQPEDBHwgb7iL5eck/joWUF09g+W6kqhQ4YMDcCk/k3C7+XfgbYPfr9IDap/wD1P/MYFplZkiLRMQNgYA3A23+fGIKuepykSxLaYA2JbTJmLC0/mdLi1sOOpqvx+AsddU7JVP8AkN/r6Y7frQAI91V24Cn/AM8LM51JKLLqN4PhUSZgstzYE6GABN57YOqAsAQCe0A7G+3zwuyn0lVsjzPtEiLqenXj+FDcAGw952IP17HEFL23o/Zo5hjwAKQJMgc1f3hvHOGK9E94pFWw7WJHl95nm5HY4Fb2UEMNXgYCV48JBFomBcxqGGUWCP8Ap/5m7AOjdSas+YrFCi1GQorfFpFL3cnTYA6Sd7b3nDvp1SJnm4PnEHYdtP1wy6d08KulbLyfKAPwAHoBhD7Ve0dBauXSm6VHDsrIrAlaWhmZjB8J1Im+9x6BxpCfUU5cYrRP1SppK1QLKDq80MTbys3op742vhYFDE3U7gj9hvTg7x38WJz4hJg3Nj2iIj87nCvIQpegxICEFGm4T4laTvAse5DTYnEzpRCnyFOpLU4puPiX7M9449R9MRI2kw40n7j6HY4IptrGpTDraRP5Kn83wTRr6/CwhhuP5gjjz/nhkyUogy1UncYJUg7CfQf0x2A6/akfvCY+YIJ+v1xMuZPY/wCUz9QYPyviikI4gwpNwjf6T/PHaZRzusD1E4I/xIP2iPUkfjiQg8tGDYKo1SolRChVnkXY+p/pjfuze9++5xFmKxCMQZgE7DAY6hUjZfmD3/iwHXspGMpLQTmaehdU9pPr54DWq14A3Av58TNj/UfKelmjUlSBETb1A/3xVPa3qzZWoiiCGUlTABEGGnUGMXHwxMwb+Iq67RowY+UuD7LbkhrDFu+KN/xA6XpqqyGFNNnKm4LIbmd7IVsZAi0Th/7J9eFUFDZrH6rqvFri9vSARgT/AIgZE1f8NAE6np3MWcI+/H6kfKRzjmviGHLF5FdFc9mM6UqKEZiJIC6bQNJnVqYSQTqUGxYfDGLt1ylAR/2Wg/wt4T/9Xuz6A4rvR+jDLsHJ1ERI5mdjGwkC3MCZiMWuqy1aZU/C6kH0Ij6ifrgLofypL6ilEVV6wpqXLQqjUWg2iL2EmPTFi6XmBUpq67MAYIgi11INwQbEG4M4rGTmqihiVKmHCmPEsoVkDVAYG6lTbe+Oul5mllQ9OlUYKX1aZHhOlRHhXym/ivcnctF0JOCmv1KZ1PqD1PBEKhvBMkgRybLcnSLSSe0O+j9RJULdgLRAO/cdsIMobVCYJJJBkd/w24+eJ+iVyHJMbbcT6ThEexkimqLfU6OGZHQUqUQRCS0r4htEXUYMzlBXOpgbRcEg+oK3B8x3xFk8+oAMjAfVOsKiHvsPQSJwTAlOTSK91oqtQaJEbXJMg7y0+s/3xdOm5z3lCnUgjUCewBAIJA7TijZTKVMzDIpPdvsqJ3MjtxInF/ylH3dJKaH4FAEmeIvjvleivlOFJPsKqiywbSPPe388L851ZKQYaXLAMfhYL4VLC7DSZ0kWnZjxgPJ9HaKRZl/QK6qoFtJVdBiBB8FNyCXhlsbBgXmqNNqlM1BqswVZtDQW7XhR99jxRt0YFxvYt6nmXTRmNa6QpfSQQACoMzrsIEwVM7QzG3eQNWsrBveqQ8SYJFg4A8BTTpI+HsbmCcFmmSGUAWE2Jk6IYyREmJEnyxEOtUlRC9UEvEqBJ4Wy0wYvIjsb3jEVhk+xcuaKethNGkwnU5ZRAAIFvDcnTEknmBA874Ffp9MurHWdRbtAltZGoKGA1EHz1CcZnOr3CrSM7guwUHYkA+Ju5uvHGB2arUBGtaaDlBLAwbanLAm5sFXb54MvIUVwJQxyUuadFr6ZlUnVoBcGdWkEgRAg8fa2jc4jz/X8rSaKldNY+wp1uOxKU5YfMfhis1une8BDs7i8qzkqfLTOnvsOT6YmoZKlS0rCpJhREX7AfQfONyJbm1pD/T5u2HH2tDWo5eq44L6aaze95aPVcR1c9m6gPip0RH2F1sJ/eqSp/wBGF/U+rJlyJBeUJ0qviJEmAZgswEgb/omjfDz3LC0fW3++F5Sfsb6UYq6KH7Y9KrVGT3lWtVSQSrVCUgwICFgisLmLSDva2vZ/2dJdAqhQJ1DSvhMtYQSQkP8AaMmABMW9BpUAu9yd/wCnpgbq/W6GWANRwpI8KKJduJVFvvzsJ3GO0VXkUuMUNKdAAAQPzb+WKl7fZ2mj0TrVapcLpm7IVJuBfSG032Go84rntH/xCzLtoy9JqC/ttBqxAMiZVN+NR5kYqeR6Q71lqsWY1HALEs2o+GQahkk6CxJO0H5K3fQcPjzk+TPWMpWIhhcixXmO0d/u+uGObdWVSp3uGHH98D9MyJFKnrP2VkDfYcxb6YA61nky9amsiKuqUnxWUkuvkY53YreSTg8dCPjKdId5LOT4Ws33HzGMzVc6rcAT5zf5jAQT3gEGSbhhxPI3HP34U9S6q+WrLTraTrHhcAgGD3k6TJXiLDjBsEMVzr9h7mcxqUT4SCC3IiDedxxiHL1Bp8DrvPgZSPTwn8R57YlyA97DD4d52M9rbH8+oftT7uj7qqAVqPVRF07EswBJG0ASxNr7m4wa9jXFPgNE95okkNY2Igxtx8+MUzN+1Wh9JUX2tqO5WT4lsdPmI0273nN55aWXeuYCpSNQgdlTXH3RjxzPVYWhSeBUSn43IEaqlNCLnhWLSYtuL456H8KKnNprR6p7PZxatMuIme827zE7zINxFxit/wDEfM6WUD9imQ0xpIqVWme/gwf7DUCA76WRW1HSXLb+75InxFGeT388G9To02rFmQMyqoBkggAlviEEXaY9MM/tFVY/Jv8ABXvYak7VVMQq3+ABo1BzqY+I3CgG06jaDex+2tP9Aj/+nWpt9dVP/wA8Z0srTYKihVa0C1+OJJm31wT7ZqDka3MBG+YqI38sd/KxPIycsykLcvTkTBO0/PBuTYKCpIEHnt2+7CnK6ivcgRG1/WPLEHS6dSnmX1iEqLPxO4VlIgamgLOtvDpFgsbE4mNJXFk6uP8AE1lEw2moOLkaWj5rPq2Oczl6mqaNJSpu3jK+Mkk2BAvYzyScddfCqEqrurQSP2GIU7/vFD6A4IodRpqo1PBN4gnyPoZBEYdVWyanWilH7Xzxrp3PqfxxmMwiPeHFL4R6HCw/r/mPwXGYzDiemeiUv1a/5vxw2T9WPz+zjWMxZHjZDih8J9R+GIj8S/wj8MZjMdHshPopP/ET9UPQ/wDYcC+zn66n/EP+2pjMZh5dMl7RZup/HR/zf+eJq/w0sZjMePI2+2FdO+L/AE/zxU+hbL/1F/8AcXGYzGuPQ0fY3yn/AMxq+qf/AOd8W0/CvqcbxmGiTz+gevz6nHkVL/n8x/1f5DGYzE59BwdjT2v/AFfyH4HE3SP17/8AUf8ADGYzBgeov4SPRn2GPJfan/5m/rR/AYzGYpM8zwv4yPSPZv8AUJ6/zxTv+LXxZX+N/wDtOMxmEkPj/wCQv7ly9mP1C+v/AIpgP2m/5vp/8T/+5l8ZjMVfRL/v/wAh/Vv+SP8A0k/8Mec0vjpfL/3FxmMwsjX/APP+6R6N7Lf8uv8AEfwGBc9+vb/L+C4zGYaRlf8AHl/kip/rKX8a/jhn7Wf8jX/6bfhjMZjl9rJ5/uiJOnfCvz/E43V2+v8APGYzE0WAPaL/AJSt/A/4DG+lfB8l/wDbTGYzEsxJ9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766888"/>
            <a:ext cx="5905500" cy="3695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RMB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799835" cy="821941"/>
          </a:xfrm>
          <a:prstGeom prst="ellipse">
            <a:avLst/>
          </a:prstGeom>
        </p:spPr>
      </p:pic>
      <p:pic>
        <p:nvPicPr>
          <p:cNvPr id="9" name="Kép 8" descr="mnblogo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6896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032" y="2420888"/>
            <a:ext cx="8712968" cy="759189"/>
          </a:xfrm>
        </p:spPr>
        <p:txBody>
          <a:bodyPr>
            <a:normAutofit fontScale="90000"/>
          </a:bodyPr>
          <a:lstStyle/>
          <a:p>
            <a:r>
              <a:rPr lang="en-GB" smtClean="0">
                <a:latin typeface="+mj-lt"/>
              </a:rPr>
              <a:t>1. Background of RMB internationalisation</a:t>
            </a:r>
            <a:endParaRPr lang="en-GB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3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55776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„crossing the river by feeling the stones” </a:t>
            </a:r>
          </a:p>
          <a:p>
            <a:r>
              <a:rPr lang="en-GB" b="1" i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		Deng Xiaoping</a:t>
            </a:r>
            <a:endParaRPr lang="en-GB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Kép 8" descr="panda river.jpg"/>
          <p:cNvPicPr>
            <a:picLocks noChangeAspect="1"/>
          </p:cNvPicPr>
          <p:nvPr/>
        </p:nvPicPr>
        <p:blipFill>
          <a:blip r:embed="rId3" cstate="print"/>
          <a:srcRect l="8130" t="28804" r="10456" b="12907"/>
          <a:stretch>
            <a:fillRect/>
          </a:stretch>
        </p:blipFill>
        <p:spPr>
          <a:xfrm>
            <a:off x="7524328" y="260648"/>
            <a:ext cx="1368152" cy="64498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smtClean="0">
                <a:latin typeface="+mj-lt"/>
              </a:rPr>
              <a:t>The RMB internationalisation story in short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132856"/>
            <a:ext cx="6264696" cy="41764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b="1" dirty="0" smtClean="0">
                <a:latin typeface="+mj-lt"/>
              </a:rPr>
              <a:t>PAST: Current account liberalisation implemented – </a:t>
            </a:r>
            <a:r>
              <a:rPr lang="en-GB" sz="2000" dirty="0" err="1" smtClean="0">
                <a:latin typeface="+mj-lt"/>
              </a:rPr>
              <a:t>RMB</a:t>
            </a:r>
            <a:r>
              <a:rPr lang="en-GB" sz="2000" dirty="0" smtClean="0">
                <a:latin typeface="+mj-lt"/>
              </a:rPr>
              <a:t> is now a trading currency</a:t>
            </a:r>
            <a:r>
              <a:rPr lang="en-GB" sz="2000" b="1" dirty="0" smtClean="0">
                <a:latin typeface="+mj-lt"/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PRESENT: Capital account liberalisation started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–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RMB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may become an investment currency (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QFI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RQFI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ODI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QDII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etc)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FUTURE: Exchange rate and interest rate liberalisation is on the way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	-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RMB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may become a reserve currency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+mj-lt"/>
              <a:sym typeface="Wingdings 2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4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8" name="Balra nyíl 7"/>
          <p:cNvSpPr/>
          <p:nvPr/>
        </p:nvSpPr>
        <p:spPr>
          <a:xfrm>
            <a:off x="6948264" y="328498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40352" y="31409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2060"/>
                </a:solidFill>
                <a:latin typeface="+mj-lt"/>
              </a:rPr>
              <a:t>You</a:t>
            </a:r>
            <a:r>
              <a:rPr lang="hu-H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  <a:latin typeface="+mj-lt"/>
              </a:rPr>
              <a:t>are</a:t>
            </a:r>
            <a:r>
              <a:rPr lang="hu-HU" b="1" dirty="0" smtClean="0">
                <a:solidFill>
                  <a:srgbClr val="002060"/>
                </a:solidFill>
                <a:latin typeface="+mj-lt"/>
              </a:rPr>
              <a:t> here.</a:t>
            </a:r>
          </a:p>
        </p:txBody>
      </p:sp>
      <p:sp>
        <p:nvSpPr>
          <p:cNvPr id="10" name="Ellipszis 9"/>
          <p:cNvSpPr/>
          <p:nvPr/>
        </p:nvSpPr>
        <p:spPr>
          <a:xfrm>
            <a:off x="6372200" y="3284984"/>
            <a:ext cx="216024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latin typeface="+mj-lt"/>
              </a:rPr>
              <a:t>China’s share in global exports has jumped since its WTO membership in 2001</a:t>
            </a:r>
            <a:endParaRPr lang="en-GB" sz="2400" b="1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5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2123728" y="5949280"/>
            <a:ext cx="6804248" cy="628179"/>
          </a:xfrm>
        </p:spPr>
        <p:txBody>
          <a:bodyPr/>
          <a:lstStyle/>
          <a:p>
            <a:r>
              <a:rPr lang="en-GB" b="1" dirty="0" smtClean="0">
                <a:latin typeface="+mj-lt"/>
              </a:rPr>
              <a:t>Source:</a:t>
            </a:r>
            <a:r>
              <a:rPr lang="en-GB" dirty="0" smtClean="0">
                <a:latin typeface="+mj-lt"/>
              </a:rPr>
              <a:t> WTO </a:t>
            </a:r>
            <a:r>
              <a:rPr lang="en-GB" u="sng" baseline="30000" dirty="0" smtClean="0">
                <a:latin typeface="+mj-lt"/>
              </a:rPr>
              <a:t>http://www.wto.org/english/res_e/statis_e/its2013_e/section1_e/i05.xls</a:t>
            </a:r>
            <a:r>
              <a:rPr lang="en-GB" dirty="0" smtClean="0">
                <a:latin typeface="+mj-lt"/>
              </a:rPr>
              <a:t> </a:t>
            </a:r>
            <a:endParaRPr lang="hu-HU" dirty="0" smtClean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pic>
        <p:nvPicPr>
          <p:cNvPr id="8" name="Kép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artalom helye 3"/>
          <p:cNvSpPr>
            <a:spLocks noGrp="1"/>
          </p:cNvSpPr>
          <p:nvPr>
            <p:ph idx="10"/>
          </p:nvPr>
        </p:nvSpPr>
        <p:spPr>
          <a:xfrm>
            <a:off x="899592" y="1196752"/>
            <a:ext cx="7886700" cy="576063"/>
          </a:xfrm>
        </p:spPr>
        <p:txBody>
          <a:bodyPr/>
          <a:lstStyle/>
          <a:p>
            <a:pPr algn="ctr"/>
            <a:r>
              <a:rPr lang="en-GB" dirty="0" smtClean="0">
                <a:latin typeface="+mj-lt"/>
              </a:rPr>
              <a:t>Share in global exports (%)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latin typeface="+mj-lt"/>
              </a:rPr>
              <a:t>RMB’s</a:t>
            </a:r>
            <a:r>
              <a:rPr lang="en-GB" sz="2400" b="1" dirty="0" smtClean="0">
                <a:latin typeface="+mj-lt"/>
              </a:rPr>
              <a:t> weight in payments and FX-market turnover is still low, but increased fast recently</a:t>
            </a:r>
            <a:endParaRPr lang="en-GB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971600" y="1412776"/>
            <a:ext cx="6984776" cy="576063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 smtClean="0">
                <a:latin typeface="+mj-lt"/>
              </a:rPr>
              <a:t>Weight of selected currencies in payment and FX market turnover (2013)</a:t>
            </a:r>
            <a:r>
              <a:rPr lang="hu-HU" b="1" dirty="0" smtClean="0">
                <a:latin typeface="+mj-lt"/>
              </a:rPr>
              <a:t/>
            </a:r>
            <a:br>
              <a:rPr lang="hu-HU" b="1" dirty="0" smtClean="0">
                <a:latin typeface="+mj-lt"/>
              </a:rPr>
            </a:br>
            <a:endParaRPr lang="hu-HU" b="1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6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Source</a:t>
            </a:r>
            <a:r>
              <a:rPr lang="hu-HU" dirty="0" smtClean="0">
                <a:latin typeface="+mj-lt"/>
              </a:rPr>
              <a:t>: SWIFT, </a:t>
            </a:r>
            <a:r>
              <a:rPr lang="hu-HU" dirty="0" err="1" smtClean="0">
                <a:latin typeface="+mj-lt"/>
              </a:rPr>
              <a:t>BIS</a:t>
            </a:r>
            <a:endParaRPr lang="hu-H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58" y="1844824"/>
            <a:ext cx="7124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5508104" y="4797152"/>
            <a:ext cx="36004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+mj-lt"/>
              </a:rPr>
              <a:t>The </a:t>
            </a:r>
            <a:r>
              <a:rPr lang="en-GB" sz="2400" b="1" dirty="0" err="1" smtClean="0">
                <a:latin typeface="+mj-lt"/>
              </a:rPr>
              <a:t>RMB’s</a:t>
            </a:r>
            <a:r>
              <a:rPr lang="en-GB" sz="2400" b="1" dirty="0" smtClean="0">
                <a:latin typeface="+mj-lt"/>
              </a:rPr>
              <a:t> payment weight in European renminbi </a:t>
            </a:r>
            <a:r>
              <a:rPr lang="en-GB" sz="2400" b="1" dirty="0" err="1" smtClean="0">
                <a:latin typeface="+mj-lt"/>
              </a:rPr>
              <a:t>centers</a:t>
            </a:r>
            <a:r>
              <a:rPr lang="en-GB" sz="2400" b="1" dirty="0" smtClean="0">
                <a:latin typeface="+mj-lt"/>
              </a:rPr>
              <a:t> grew to 20-40 percent</a:t>
            </a:r>
            <a:endParaRPr lang="en-GB" sz="2400" b="1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83568" y="1268760"/>
            <a:ext cx="7886700" cy="5760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600" b="1" smtClean="0">
                <a:latin typeface="+mj-lt"/>
              </a:rPr>
              <a:t>Renminbi payments value weights </a:t>
            </a:r>
          </a:p>
          <a:p>
            <a:pPr algn="ctr"/>
            <a:r>
              <a:rPr lang="en-GB" sz="2200" smtClean="0">
                <a:latin typeface="+mj-lt"/>
              </a:rPr>
              <a:t>(international flows sent to and received directly from China and Hong Kong)</a:t>
            </a:r>
            <a:endParaRPr lang="en-GB" sz="220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7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Source</a:t>
            </a:r>
            <a:r>
              <a:rPr lang="hu-HU" dirty="0" smtClean="0">
                <a:latin typeface="+mj-lt"/>
              </a:rPr>
              <a:t>: SWIFT</a:t>
            </a:r>
            <a:endParaRPr lang="hu-HU" dirty="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792" cy="466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" y="1844824"/>
            <a:ext cx="9080897" cy="32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latin typeface="+mj-lt"/>
              </a:rPr>
              <a:t>Hong Kong is the most important </a:t>
            </a:r>
            <a:r>
              <a:rPr lang="en-GB" sz="2400" b="1" dirty="0" err="1" smtClean="0">
                <a:latin typeface="+mj-lt"/>
              </a:rPr>
              <a:t>RMB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 err="1" smtClean="0">
                <a:latin typeface="+mj-lt"/>
              </a:rPr>
              <a:t>center</a:t>
            </a:r>
            <a:r>
              <a:rPr lang="en-GB" sz="2400" b="1" dirty="0" smtClean="0">
                <a:latin typeface="+mj-lt"/>
              </a:rPr>
              <a:t>, however London and Luxembourg are coming up</a:t>
            </a:r>
            <a:endParaRPr lang="en-GB" sz="2400" b="1" dirty="0">
              <a:latin typeface="+mj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8</a:t>
            </a:fld>
            <a:endParaRPr lang="hu-HU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Source</a:t>
            </a:r>
            <a:r>
              <a:rPr lang="hu-HU" dirty="0" smtClean="0">
                <a:latin typeface="+mj-lt"/>
              </a:rPr>
              <a:t>: </a:t>
            </a:r>
            <a:r>
              <a:rPr lang="hu-HU" dirty="0" err="1" smtClean="0">
                <a:latin typeface="+mj-lt"/>
              </a:rPr>
              <a:t>PWC</a:t>
            </a:r>
            <a:r>
              <a:rPr lang="hu-HU" dirty="0" smtClean="0">
                <a:latin typeface="+mj-lt"/>
              </a:rPr>
              <a:t>, SWIFT, </a:t>
            </a:r>
            <a:r>
              <a:rPr lang="hu-HU" dirty="0" err="1" smtClean="0">
                <a:latin typeface="+mj-lt"/>
              </a:rPr>
              <a:t>Central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Banks</a:t>
            </a:r>
            <a:endParaRPr lang="hu-HU" dirty="0">
              <a:latin typeface="+mj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868144" y="3717032"/>
            <a:ext cx="1152128" cy="288032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991872" y="3933056"/>
            <a:ext cx="1152128" cy="288032"/>
          </a:xfrm>
          <a:prstGeom prst="rect">
            <a:avLst/>
          </a:prstGeom>
          <a:noFill/>
          <a:ln w="539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+mj-lt"/>
              </a:rPr>
              <a:t>Central banks are collaborating with market participants on the </a:t>
            </a:r>
            <a:r>
              <a:rPr lang="en-GB" sz="2400" b="1" dirty="0" err="1" smtClean="0">
                <a:latin typeface="+mj-lt"/>
              </a:rPr>
              <a:t>RMB</a:t>
            </a:r>
            <a:r>
              <a:rPr lang="en-GB" sz="2400" b="1" dirty="0" smtClean="0">
                <a:latin typeface="+mj-lt"/>
              </a:rPr>
              <a:t> internationalisation</a:t>
            </a:r>
            <a:endParaRPr lang="en-GB" sz="2400" b="1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83568" y="1268760"/>
            <a:ext cx="7886700" cy="576063"/>
          </a:xfrm>
        </p:spPr>
        <p:txBody>
          <a:bodyPr/>
          <a:lstStyle/>
          <a:p>
            <a:pPr algn="ctr"/>
            <a:r>
              <a:rPr lang="hu-HU" dirty="0" smtClean="0">
                <a:latin typeface="+mj-lt"/>
              </a:rPr>
              <a:t>Renminbi </a:t>
            </a:r>
            <a:r>
              <a:rPr lang="en-GB" dirty="0" smtClean="0">
                <a:latin typeface="+mj-lt"/>
              </a:rPr>
              <a:t>initiatives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Europe</a:t>
            </a:r>
            <a:endParaRPr lang="hu-HU" dirty="0">
              <a:latin typeface="+mj-lt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9</a:t>
            </a:fld>
            <a:endParaRPr lang="hu-HU" dirty="0">
              <a:latin typeface="+mj-lt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971600" y="1772816"/>
            <a:ext cx="755786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8087</TotalTime>
  <Words>1141</Words>
  <Application>Microsoft Office PowerPoint</Application>
  <PresentationFormat>Diavetítés a képernyőre (4:3 oldalarány)</PresentationFormat>
  <Paragraphs>184</Paragraphs>
  <Slides>18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blank</vt:lpstr>
      <vt:lpstr> Renminbi internationalisation – the Central Bank’s perspective    </vt:lpstr>
      <vt:lpstr>Agenda</vt:lpstr>
      <vt:lpstr>1. Background of RMB internationalisation</vt:lpstr>
      <vt:lpstr>The RMB internationalisation story in short</vt:lpstr>
      <vt:lpstr>China’s share in global exports has jumped since its WTO membership in 2001</vt:lpstr>
      <vt:lpstr>RMB’s weight in payments and FX-market turnover is still low, but increased fast recently</vt:lpstr>
      <vt:lpstr>The RMB’s payment weight in European renminbi centers grew to 20-40 percent</vt:lpstr>
      <vt:lpstr>Hong Kong is the most important RMB center, however London and Luxembourg are coming up</vt:lpstr>
      <vt:lpstr>Central banks are collaborating with market participants on the RMB internationalisation</vt:lpstr>
      <vt:lpstr>2. Central banks achievements, challenges and the MNB’s Renminbi Program  </vt:lpstr>
      <vt:lpstr>1. The PBOC’s network became the largest segment of the global inter central bank swapline network</vt:lpstr>
      <vt:lpstr>The total valaue of PBOC swapline arrangements is over USD 400 bn</vt:lpstr>
      <vt:lpstr>2. RMB instruments of central banks</vt:lpstr>
      <vt:lpstr>3. RMB foreign reserves </vt:lpstr>
      <vt:lpstr>4. Financial stability and regulatory issues </vt:lpstr>
      <vt:lpstr>5. Clearing and settlement issues</vt:lpstr>
      <vt:lpstr>The MNB’s Renminbi Program</vt:lpstr>
      <vt:lpstr>18. dia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erhartsz</dc:creator>
  <cp:lastModifiedBy>erhartsz</cp:lastModifiedBy>
  <cp:revision>821</cp:revision>
  <dcterms:created xsi:type="dcterms:W3CDTF">2014-05-30T08:45:58Z</dcterms:created>
  <dcterms:modified xsi:type="dcterms:W3CDTF">2015-03-23T10:20:32Z</dcterms:modified>
</cp:coreProperties>
</file>